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1" r:id="rId2"/>
    <p:sldId id="259" r:id="rId3"/>
    <p:sldId id="272" r:id="rId4"/>
    <p:sldId id="298" r:id="rId5"/>
    <p:sldId id="292" r:id="rId6"/>
    <p:sldId id="301" r:id="rId7"/>
    <p:sldId id="283" r:id="rId8"/>
    <p:sldId id="302" r:id="rId9"/>
    <p:sldId id="304" r:id="rId10"/>
    <p:sldId id="305" r:id="rId11"/>
    <p:sldId id="308" r:id="rId12"/>
    <p:sldId id="309" r:id="rId13"/>
    <p:sldId id="317" r:id="rId14"/>
    <p:sldId id="312" r:id="rId15"/>
    <p:sldId id="311" r:id="rId16"/>
    <p:sldId id="313" r:id="rId17"/>
    <p:sldId id="314" r:id="rId18"/>
    <p:sldId id="316" r:id="rId19"/>
    <p:sldId id="318" r:id="rId20"/>
    <p:sldId id="319" r:id="rId21"/>
    <p:sldId id="320" r:id="rId22"/>
    <p:sldId id="258" r:id="rId23"/>
    <p:sldId id="321" r:id="rId24"/>
    <p:sldId id="323" r:id="rId25"/>
    <p:sldId id="324" r:id="rId26"/>
    <p:sldId id="284" r:id="rId27"/>
    <p:sldId id="326" r:id="rId28"/>
    <p:sldId id="325" r:id="rId29"/>
    <p:sldId id="327" r:id="rId30"/>
    <p:sldId id="25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F4"/>
    <a:srgbClr val="5429A8"/>
    <a:srgbClr val="FFFFFF"/>
    <a:srgbClr val="7B33A3"/>
    <a:srgbClr val="6C2FA4"/>
    <a:srgbClr val="F7A2E1"/>
    <a:srgbClr val="8F38A4"/>
    <a:srgbClr val="96008C"/>
    <a:srgbClr val="6F16B5"/>
    <a:srgbClr val="B85CE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36" autoAdjust="0"/>
  </p:normalViewPr>
  <p:slideViewPr>
    <p:cSldViewPr snapToGrid="0" showGuides="1">
      <p:cViewPr>
        <p:scale>
          <a:sx n="75" d="100"/>
          <a:sy n="75" d="100"/>
        </p:scale>
        <p:origin x="1950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A8166-4F91-4319-89F3-BB41F7D22368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12F29-0434-4DD1-91E9-90E9EF10F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28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12F29-0434-4DD1-91E9-90E9EF10F4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75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12F29-0434-4DD1-91E9-90E9EF10F41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40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12F29-0434-4DD1-91E9-90E9EF10F4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12F29-0434-4DD1-91E9-90E9EF10F4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31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12F29-0434-4DD1-91E9-90E9EF10F4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0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4F27A-5A60-45DB-BAE2-E43934C03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D486E2-A4B8-4CA5-A6C7-9F61EEE94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57D2A-A068-4555-972B-0253E1DD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FC9F-0484-4249-904D-77453028F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00A03D-3E72-4ED3-B5F7-97F44EE5B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19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0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89F6F-3F01-486E-AB7E-0F29456AD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9BC465-882C-4451-BC77-583216B4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98F35A-02B4-43A8-BE81-975FE41EA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A3B8EB-EE6B-44B6-87CC-5B7498C52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A86EE5-720E-40FD-A31A-0114545D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7C35F-023D-43DE-996E-2FD59EAE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595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20619-118B-45D6-9B72-88F47E71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025920C-5C6D-4AB3-8C86-13E1AE9F5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DD3FE2-1958-4307-880C-CDA922849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EE45D6-2203-445C-BBFE-4C52A3E0E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EF8E3-E2A6-4D02-B366-428EB14A5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17E2D4-F15E-4CCB-A904-DB5A6A9D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415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7DFF4D-74C5-4A8F-A4DB-36EAF1C2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D1AE9C-DA01-4E83-B8FF-E47A497D8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F46F4-AA10-44D9-9744-E571844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19DD27-6563-4F15-9452-E703E972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322FE-9472-4C0B-9661-028898DA8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20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2CCF49-B7DF-4858-B1A2-BC17DB5C5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0EFA2-101E-46F3-B311-AF8A705E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879A93-0FE3-4316-80DE-B2A06D5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5D3D2-E036-4638-9978-14824ABD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68F3D-7B74-4736-8957-E7228803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07905-A7E4-4B7F-B181-77149C63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883A1-C37F-44D0-94FC-18F320A6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7CF9B0-08BD-4BF8-B435-7DAF7FA71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43FBF-9446-4679-8A86-5A09CD8F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79E10C-700D-4C32-B183-1144091F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78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83F4A-FFCB-49AB-8F19-AB605507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75514-8705-48D1-B364-1BED9D61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6A5A26-2F64-4F3E-9FAF-4585602CE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4FC25E-69E4-492F-BFC9-C294750B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EE24F-192E-4058-A6E2-E8F171BD7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51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4F297-8CB3-4FEE-AE9B-92846113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4DC94-2CF2-45A0-BFB9-520DB093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BF7AE-8437-4CA9-85A9-77DF67B4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E06EFA-029A-49CD-8951-A7F39E00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BF729C-3ACD-4B96-A5F3-A3779F6B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25F61-2CE3-468F-A6D6-9A1E8FA9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08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2B6C5-9B8E-4682-B20B-57DC69A8C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322744-C61F-48A7-92BD-1D66E59F5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9DD622-8543-4682-BA67-5F68A520D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A4398A-6C75-4BEF-B442-F706BB4C5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23B71C-87B3-4475-9B09-33B13E9983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8EB855-2A6C-4AB8-8005-EF430414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1B4007-B728-4290-B8F7-49BB76F5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5775B8-4718-4BF9-9829-3C2F4978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4F7C3-0B9F-4630-97EA-A03B631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1F910E-436D-4AFA-B41C-1D4EDF606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7085397-EDF6-4CBE-8969-D58D58B3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46B52C-8241-4B72-A89A-9A2B3A02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5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4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CF095-D485-4298-AD8D-EEA347EC30EC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bg>
      <p:bgPr>
        <a:pattFill prst="smCheck">
          <a:fgClr>
            <a:schemeClr val="accent1"/>
          </a:fgClr>
          <a:bgClr>
            <a:schemeClr val="accent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5E6C3BF-240D-44B2-B6E9-6B8BCA94ED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081DBB-021C-4F6A-8DC0-C83489A6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9AE3C-C68C-4CCE-AFB6-AE7D357C1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DA39CC-6014-4EDC-AFF0-C1C9751CD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CD79C4-A7AF-419E-B33F-9C478B23F256}"/>
              </a:ext>
            </a:extLst>
          </p:cNvPr>
          <p:cNvSpPr/>
          <p:nvPr userDrawn="1"/>
        </p:nvSpPr>
        <p:spPr>
          <a:xfrm>
            <a:off x="292100" y="279400"/>
            <a:ext cx="11607800" cy="6311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A0D37-F410-422F-A19A-009A10F053B7}"/>
              </a:ext>
            </a:extLst>
          </p:cNvPr>
          <p:cNvSpPr txBox="1"/>
          <p:nvPr userDrawn="1"/>
        </p:nvSpPr>
        <p:spPr>
          <a:xfrm>
            <a:off x="10042252" y="6608485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558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19E820-297B-4E7A-AD9E-8634E7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ABB5EC-44B3-4634-AAD1-49D244F66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818D3C-048D-4ECB-A1F7-B9AF9E96E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EB1A7-905A-4A11-946A-1796F4F93731}" type="datetimeFigureOut">
              <a:rPr lang="ko-KR" altLang="en-US" smtClean="0"/>
              <a:t>2021-06-27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F4397-3775-4DE7-8053-A4FD576F5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61BEC1-B2D2-49D8-9F37-C53D11401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3B91F-C50B-48F2-B4A2-774A28F4BD5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ABD17-8FF2-4B1E-8AE1-272454E79343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3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rean.visitkorea.or.kr/main/ms_main.d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korean.visitseoul.net/index" TargetMode="Externa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anolja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korean.visitkorea.or.kr/forecast/getTourFocSrchForm.do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891E80-0D73-4343-A49A-8D53EA00B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65789C-F8F5-48B0-A519-4302CCEE45A4}"/>
              </a:ext>
            </a:extLst>
          </p:cNvPr>
          <p:cNvSpPr txBox="1"/>
          <p:nvPr/>
        </p:nvSpPr>
        <p:spPr>
          <a:xfrm>
            <a:off x="3328455" y="2136955"/>
            <a:ext cx="5912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관광업체 및 숙박업체 </a:t>
            </a:r>
            <a:endParaRPr lang="en-US" altLang="ko-KR" sz="5400" spc="-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관광지 추천 유형 정리</a:t>
            </a:r>
            <a:endParaRPr lang="en-US" altLang="ko-KR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4095C8-16CF-48AA-A92D-A36B04583434}"/>
              </a:ext>
            </a:extLst>
          </p:cNvPr>
          <p:cNvCxnSpPr>
            <a:cxnSpLocks/>
          </p:cNvCxnSpPr>
          <p:nvPr/>
        </p:nvCxnSpPr>
        <p:spPr>
          <a:xfrm>
            <a:off x="3680916" y="145288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CA15024-86C1-4BD1-970F-35A761DF5040}"/>
              </a:ext>
            </a:extLst>
          </p:cNvPr>
          <p:cNvCxnSpPr>
            <a:cxnSpLocks/>
          </p:cNvCxnSpPr>
          <p:nvPr/>
        </p:nvCxnSpPr>
        <p:spPr>
          <a:xfrm>
            <a:off x="3680916" y="5374640"/>
            <a:ext cx="4830168" cy="0"/>
          </a:xfrm>
          <a:prstGeom prst="line">
            <a:avLst/>
          </a:prstGeom>
          <a:ln>
            <a:solidFill>
              <a:schemeClr val="accent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7F4711-E540-47DA-91EB-335E14F69814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AA3C9-EEC8-454F-AB0F-AE72A9B951C2}"/>
              </a:ext>
            </a:extLst>
          </p:cNvPr>
          <p:cNvSpPr txBox="1"/>
          <p:nvPr/>
        </p:nvSpPr>
        <p:spPr>
          <a:xfrm>
            <a:off x="5469506" y="4401820"/>
            <a:ext cx="10887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spc="-150" dirty="0">
                <a:solidFill>
                  <a:schemeClr val="bg1"/>
                </a:solidFill>
              </a:rPr>
              <a:t>다다익선</a:t>
            </a:r>
          </a:p>
        </p:txBody>
      </p:sp>
    </p:spTree>
    <p:extLst>
      <p:ext uri="{BB962C8B-B14F-4D97-AF65-F5344CB8AC3E}">
        <p14:creationId xmlns:p14="http://schemas.microsoft.com/office/powerpoint/2010/main" val="263063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3126"/>
            <a:ext cx="12192000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088196" y="1691925"/>
              <a:ext cx="3452592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여행예보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3200" b="1" dirty="0" err="1">
                  <a:solidFill>
                    <a:schemeClr val="bg1"/>
                  </a:solidFill>
                </a:rPr>
                <a:t>무중력지대양천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6629E63-1324-4602-A6B2-1848A1F3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5376"/>
            <a:ext cx="6393903" cy="62557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2B8A12-0E26-4CB8-9C91-D4EE0AA13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38" y="645376"/>
            <a:ext cx="5790661" cy="62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24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1018"/>
            <a:ext cx="12192000" cy="6860108"/>
            <a:chOff x="574725" y="1669190"/>
            <a:chExt cx="4803561" cy="480279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409098" y="1669190"/>
              <a:ext cx="3344299" cy="75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대한민국 구석구석 홈페이지 구성 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인기 카테고리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)</a:t>
              </a:r>
              <a:endParaRPr lang="ko-KR" altLang="en-US" sz="3200" b="1" dirty="0">
                <a:solidFill>
                  <a:schemeClr val="bg1"/>
                </a:solidFill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5" name="그림 154">
            <a:extLst>
              <a:ext uri="{FF2B5EF4-FFF2-40B4-BE49-F238E27FC236}">
                <a16:creationId xmlns:a16="http://schemas.microsoft.com/office/drawing/2014/main" id="{68DC7AD5-5B43-49DC-94A7-2D582FC5C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" y="645066"/>
            <a:ext cx="5983151" cy="6212934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8B39793B-53DD-42E3-9419-6EA312977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06" y="649208"/>
            <a:ext cx="6449097" cy="61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6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1018"/>
            <a:ext cx="12192000" cy="6860108"/>
            <a:chOff x="574725" y="1669190"/>
            <a:chExt cx="4803561" cy="480279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409098" y="1669190"/>
              <a:ext cx="3344299" cy="754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대한민국 구석구석 홈페이지 구성 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인기 카테고리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)</a:t>
              </a:r>
              <a:endParaRPr lang="ko-KR" altLang="en-US" sz="3200" b="1" dirty="0">
                <a:solidFill>
                  <a:schemeClr val="bg1"/>
                </a:solidFill>
              </a:endParaRPr>
            </a:p>
            <a:p>
              <a:pPr algn="ctr"/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05AE5FD-3F42-4E18-B99D-C9EF7B7C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" y="645377"/>
            <a:ext cx="7792537" cy="6236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D27DD6-2DA4-4251-B44F-7A2D85689C90}"/>
              </a:ext>
            </a:extLst>
          </p:cNvPr>
          <p:cNvSpPr txBox="1"/>
          <p:nvPr/>
        </p:nvSpPr>
        <p:spPr>
          <a:xfrm>
            <a:off x="7893887" y="1344234"/>
            <a:ext cx="3983383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대한민국 구석구석 인기 카테고리 에 들어가면 이처럼 지역별로</a:t>
            </a:r>
            <a:r>
              <a:rPr lang="en-US" altLang="ko-KR" sz="2000" dirty="0"/>
              <a:t>, SNS </a:t>
            </a:r>
            <a:r>
              <a:rPr lang="ko-KR" altLang="en-US" sz="2000" dirty="0"/>
              <a:t>인기 여행지 </a:t>
            </a:r>
            <a:r>
              <a:rPr lang="en-US" altLang="ko-KR" sz="2000" dirty="0"/>
              <a:t>TOP 11, T-map </a:t>
            </a:r>
            <a:r>
              <a:rPr lang="ko-KR" altLang="en-US" sz="2000" dirty="0"/>
              <a:t>추천 인기 여행지 </a:t>
            </a:r>
            <a:r>
              <a:rPr lang="en-US" altLang="ko-KR" sz="2000" dirty="0"/>
              <a:t>Top11, 6</a:t>
            </a:r>
            <a:r>
              <a:rPr lang="ko-KR" altLang="en-US" sz="2000" dirty="0"/>
              <a:t>월 가볼 만한 여행지</a:t>
            </a:r>
            <a:r>
              <a:rPr lang="en-US" altLang="ko-KR" sz="2000" dirty="0"/>
              <a:t>: </a:t>
            </a:r>
            <a:r>
              <a:rPr lang="ko-KR" altLang="en-US" sz="2000" dirty="0"/>
              <a:t>섬</a:t>
            </a:r>
            <a:r>
              <a:rPr lang="en-US" altLang="ko-KR" sz="2000" dirty="0"/>
              <a:t>(</a:t>
            </a:r>
            <a:r>
              <a:rPr lang="ko-KR" altLang="en-US" sz="2000" dirty="0"/>
              <a:t>매달 가볼 만한 여행지를 선정하여 소개합니다</a:t>
            </a:r>
            <a:r>
              <a:rPr lang="en-US" altLang="ko-KR" sz="2000" dirty="0"/>
              <a:t>.). </a:t>
            </a:r>
            <a:r>
              <a:rPr lang="ko-KR" altLang="en-US" sz="2000" dirty="0"/>
              <a:t>이번 달 인기 검색 여행지는 어디</a:t>
            </a:r>
            <a:r>
              <a:rPr lang="en-US" altLang="ko-KR" sz="2000" dirty="0"/>
              <a:t>?, </a:t>
            </a:r>
            <a:r>
              <a:rPr lang="ko-KR" altLang="en-US" sz="2000" dirty="0"/>
              <a:t>인기 여행기사</a:t>
            </a:r>
            <a:r>
              <a:rPr lang="en-US" altLang="ko-KR" sz="2000" dirty="0"/>
              <a:t>TOP10</a:t>
            </a:r>
            <a:r>
              <a:rPr lang="ko-KR" altLang="en-US" sz="2000" dirty="0"/>
              <a:t>으로 관광지를 추천해준다</a:t>
            </a:r>
            <a:r>
              <a:rPr lang="en-US" altLang="ko-KR" sz="2000" dirty="0"/>
              <a:t>. </a:t>
            </a:r>
          </a:p>
          <a:p>
            <a:endParaRPr lang="en-US" altLang="ko-KR" sz="2400" dirty="0"/>
          </a:p>
          <a:p>
            <a:r>
              <a:rPr lang="ko-KR" altLang="en-US" dirty="0"/>
              <a:t>더 자세히 알고 싶다면 아래 링크로 이동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https://korean.visitkorea.or.kr/main/ms_main.do</a:t>
            </a:r>
            <a:endParaRPr lang="en-US" altLang="ko-KR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33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AB998-E598-4B1B-BE12-124BDA9EB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D52CA6E-F96D-49EA-B1AE-3046F9903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439785B-B910-49EA-80D5-640D76B0618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C0CE49-05AF-4A48-9621-CCA81B461490}"/>
                </a:ext>
              </a:extLst>
            </p:cNvPr>
            <p:cNvSpPr txBox="1"/>
            <p:nvPr/>
          </p:nvSpPr>
          <p:spPr>
            <a:xfrm>
              <a:off x="853440" y="3361451"/>
              <a:ext cx="361861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TRIPLE</a:t>
              </a:r>
              <a:r>
                <a:rPr lang="ko-KR" altLang="en-US" sz="3600" dirty="0">
                  <a:solidFill>
                    <a:schemeClr val="bg1"/>
                  </a:solidFill>
                </a:rPr>
                <a:t> 어플 분석</a:t>
              </a:r>
              <a:endParaRPr lang="en-US" altLang="ko-KR" sz="3600" dirty="0">
                <a:solidFill>
                  <a:schemeClr val="bg1"/>
                </a:solidFill>
              </a:endParaRPr>
            </a:p>
            <a:p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BB7AF209-1D75-472C-9417-7A0B69089B0A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AF22C1-8FDE-4336-85CE-9B0B7277D3A9}"/>
                </a:ext>
              </a:extLst>
            </p:cNvPr>
            <p:cNvSpPr txBox="1"/>
            <p:nvPr/>
          </p:nvSpPr>
          <p:spPr>
            <a:xfrm>
              <a:off x="853440" y="2865120"/>
              <a:ext cx="851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2.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568435-5A76-471B-A67C-805F29A4693E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8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947286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178560" y="331733"/>
            <a:ext cx="34329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TRIPLE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어플 소개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663800" y="2516946"/>
            <a:ext cx="5078137" cy="2428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최저가 예약부터  여행 일정까지 </a:t>
            </a:r>
            <a:r>
              <a:rPr lang="ko-KR" altLang="en-US" sz="1600" spc="-150" dirty="0" err="1"/>
              <a:t>트리플</a:t>
            </a:r>
            <a:r>
              <a:rPr lang="ko-KR" altLang="en-US" sz="1600" spc="-150" dirty="0"/>
              <a:t> 하나로 간편하게</a:t>
            </a:r>
            <a:r>
              <a:rPr lang="en-US" altLang="ko-KR" sz="1600" spc="-150" dirty="0"/>
              <a:t>!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실시간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항공권 특가예약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동선 보며 짜는 일정 </a:t>
            </a:r>
            <a:r>
              <a:rPr lang="ko-KR" altLang="en-US" sz="1600" spc="-150" dirty="0" err="1"/>
              <a:t>플래너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함께 쓰는 여행 가계부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국내도 해외도 무료 가이드</a:t>
            </a:r>
            <a:r>
              <a:rPr lang="en-US" altLang="ko-KR" sz="1600" spc="-150" dirty="0"/>
              <a:t>,  </a:t>
            </a:r>
            <a:r>
              <a:rPr lang="ko-KR" altLang="en-US" sz="1600" spc="-150" dirty="0"/>
              <a:t>내 주변 맛집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관광지 탐색</a:t>
            </a:r>
            <a:r>
              <a:rPr lang="en-US" altLang="ko-KR" sz="1600" spc="-150" dirty="0"/>
              <a:t>, </a:t>
            </a:r>
            <a:r>
              <a:rPr lang="ko-KR" altLang="en-US" sz="1600" spc="-150" dirty="0" err="1"/>
              <a:t>장소별</a:t>
            </a:r>
            <a:r>
              <a:rPr lang="ko-KR" altLang="en-US" sz="1600" spc="-150" dirty="0"/>
              <a:t> 리뷰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공유 일정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날씨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환율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번역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시차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길 찾기</a:t>
            </a:r>
            <a:r>
              <a:rPr lang="en-US" altLang="ko-KR" sz="1600" spc="-150" dirty="0"/>
              <a:t> </a:t>
            </a:r>
            <a:r>
              <a:rPr lang="ko-KR" altLang="en-US" sz="1600" spc="-150" dirty="0"/>
              <a:t>서비스를 제공하는 여행 어플입니다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663800" y="1098965"/>
            <a:ext cx="4325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여행의 모든 것</a:t>
            </a:r>
            <a:endParaRPr lang="en-US" altLang="ko-KR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트리플로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한  번에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>
            <a:cxnSpLocks/>
          </p:cNvCxnSpPr>
          <p:nvPr/>
        </p:nvCxnSpPr>
        <p:spPr>
          <a:xfrm>
            <a:off x="6596284" y="2289770"/>
            <a:ext cx="5113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0F394FF-8530-4527-B3BB-F94A8CFE3B66}"/>
              </a:ext>
            </a:extLst>
          </p:cNvPr>
          <p:cNvSpPr/>
          <p:nvPr/>
        </p:nvSpPr>
        <p:spPr>
          <a:xfrm>
            <a:off x="291562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EF8A68-4DC8-4CB8-8871-8F732FAE3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47" y="1343640"/>
            <a:ext cx="5145654" cy="487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03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1018"/>
            <a:ext cx="12192000" cy="6860108"/>
            <a:chOff x="574725" y="1669190"/>
            <a:chExt cx="4803561" cy="480279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2437464" y="1669190"/>
              <a:ext cx="1287573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TRIPLE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어플 구성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78B3CDF-00BC-4001-83A2-BE1F6E36B6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793"/>
            <a:ext cx="3370064" cy="62494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9B50BE-601D-4A76-BD83-B433D753C77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88" y="625793"/>
            <a:ext cx="3428331" cy="6294918"/>
          </a:xfrm>
          <a:prstGeom prst="rect">
            <a:avLst/>
          </a:prstGeom>
        </p:spPr>
      </p:pic>
      <p:sp>
        <p:nvSpPr>
          <p:cNvPr id="159" name="이등변 삼각형 158">
            <a:extLst>
              <a:ext uri="{FF2B5EF4-FFF2-40B4-BE49-F238E27FC236}">
                <a16:creationId xmlns:a16="http://schemas.microsoft.com/office/drawing/2014/main" id="{B869B7AF-B990-4F6D-8249-4A00D54166B6}"/>
              </a:ext>
            </a:extLst>
          </p:cNvPr>
          <p:cNvSpPr/>
          <p:nvPr/>
        </p:nvSpPr>
        <p:spPr>
          <a:xfrm rot="5400000">
            <a:off x="3323248" y="3540418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B189C2-8C0E-4951-A6B1-CD3240692E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44" y="645377"/>
            <a:ext cx="3049074" cy="6275334"/>
          </a:xfrm>
          <a:prstGeom prst="rect">
            <a:avLst/>
          </a:prstGeom>
        </p:spPr>
      </p:pic>
      <p:sp>
        <p:nvSpPr>
          <p:cNvPr id="161" name="이등변 삼각형 160">
            <a:extLst>
              <a:ext uri="{FF2B5EF4-FFF2-40B4-BE49-F238E27FC236}">
                <a16:creationId xmlns:a16="http://schemas.microsoft.com/office/drawing/2014/main" id="{D3701584-B7C3-49F0-8080-0B813EFB347E}"/>
              </a:ext>
            </a:extLst>
          </p:cNvPr>
          <p:cNvSpPr/>
          <p:nvPr/>
        </p:nvSpPr>
        <p:spPr>
          <a:xfrm rot="5400000">
            <a:off x="5269850" y="3566619"/>
            <a:ext cx="461530" cy="34357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354FF6-6493-4027-BA92-1902C7AA6D8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04" y="608681"/>
            <a:ext cx="3101495" cy="6275333"/>
          </a:xfrm>
          <a:prstGeom prst="rect">
            <a:avLst/>
          </a:prstGeom>
        </p:spPr>
      </p:pic>
      <p:sp>
        <p:nvSpPr>
          <p:cNvPr id="162" name="이등변 삼각형 161">
            <a:extLst>
              <a:ext uri="{FF2B5EF4-FFF2-40B4-BE49-F238E27FC236}">
                <a16:creationId xmlns:a16="http://schemas.microsoft.com/office/drawing/2014/main" id="{9242EA1E-C77D-4E0F-BA21-04AAF8B52727}"/>
              </a:ext>
            </a:extLst>
          </p:cNvPr>
          <p:cNvSpPr/>
          <p:nvPr/>
        </p:nvSpPr>
        <p:spPr>
          <a:xfrm rot="5400000">
            <a:off x="8692257" y="3578164"/>
            <a:ext cx="445307" cy="26598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059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21010"/>
            <a:ext cx="12192000" cy="6860108"/>
            <a:chOff x="574725" y="1669190"/>
            <a:chExt cx="4803561" cy="480279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2437464" y="1669190"/>
              <a:ext cx="1287573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TRIPLE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어플 구성</a:t>
              </a:r>
            </a:p>
          </p:txBody>
        </p:sp>
      </p:grpSp>
      <p:sp>
        <p:nvSpPr>
          <p:cNvPr id="159" name="이등변 삼각형 158">
            <a:extLst>
              <a:ext uri="{FF2B5EF4-FFF2-40B4-BE49-F238E27FC236}">
                <a16:creationId xmlns:a16="http://schemas.microsoft.com/office/drawing/2014/main" id="{B869B7AF-B990-4F6D-8249-4A00D54166B6}"/>
              </a:ext>
            </a:extLst>
          </p:cNvPr>
          <p:cNvSpPr/>
          <p:nvPr/>
        </p:nvSpPr>
        <p:spPr>
          <a:xfrm rot="5400000">
            <a:off x="3473338" y="3414110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C1243F-8BA9-4CC5-B9C1-EBE4E499AD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3" y="625368"/>
            <a:ext cx="3418284" cy="62327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2EA824-23EA-4B08-A285-3BCCDC65F0E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672" y="625368"/>
            <a:ext cx="3348633" cy="62230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B8D76F1-FF3D-4893-9874-4B3015475D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676" y="625368"/>
            <a:ext cx="3434358" cy="6182093"/>
          </a:xfrm>
          <a:prstGeom prst="rect">
            <a:avLst/>
          </a:prstGeom>
        </p:spPr>
      </p:pic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77D73BE8-8309-464E-A2A2-DF7B601D111F}"/>
              </a:ext>
            </a:extLst>
          </p:cNvPr>
          <p:cNvSpPr/>
          <p:nvPr/>
        </p:nvSpPr>
        <p:spPr>
          <a:xfrm rot="5400000">
            <a:off x="7987794" y="3468743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24257"/>
            <a:ext cx="12192000" cy="6860108"/>
            <a:chOff x="574725" y="1669190"/>
            <a:chExt cx="4803561" cy="4802793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2437464" y="1669190"/>
              <a:ext cx="1287573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TRIPLE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어플 구성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09D889-5C1D-455D-84BA-BA6427649E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605784"/>
            <a:ext cx="3429000" cy="62522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55BB00-9482-417B-B1A7-C1D8F6EECB7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" y="648487"/>
            <a:ext cx="3493294" cy="6235478"/>
          </a:xfrm>
          <a:prstGeom prst="rect">
            <a:avLst/>
          </a:prstGeom>
        </p:spPr>
      </p:pic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5D118306-22BF-43A7-82CC-D722C76129F8}"/>
              </a:ext>
            </a:extLst>
          </p:cNvPr>
          <p:cNvSpPr/>
          <p:nvPr/>
        </p:nvSpPr>
        <p:spPr>
          <a:xfrm rot="5400000">
            <a:off x="3782002" y="3364274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A1955-D2EB-453B-84EC-E0488E8FCACF}"/>
              </a:ext>
            </a:extLst>
          </p:cNvPr>
          <p:cNvSpPr txBox="1"/>
          <p:nvPr/>
        </p:nvSpPr>
        <p:spPr>
          <a:xfrm>
            <a:off x="8557490" y="2618989"/>
            <a:ext cx="30059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j-lt"/>
              </a:rPr>
              <a:t>원하는 지역의 날씨를 알려주기는 하지만</a:t>
            </a:r>
            <a:r>
              <a:rPr lang="en-US" altLang="ko-KR" sz="2000" dirty="0">
                <a:latin typeface="+mj-lt"/>
              </a:rPr>
              <a:t>, </a:t>
            </a:r>
          </a:p>
          <a:p>
            <a:endParaRPr lang="en-US" altLang="ko-KR" sz="2000" dirty="0">
              <a:latin typeface="+mj-lt"/>
            </a:endParaRPr>
          </a:p>
          <a:p>
            <a:r>
              <a:rPr lang="ko-KR" altLang="en-US" sz="2000" dirty="0">
                <a:latin typeface="+mj-lt"/>
              </a:rPr>
              <a:t>날씨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원인변수</a:t>
            </a:r>
            <a:r>
              <a:rPr lang="en-US" altLang="ko-KR" sz="2000" dirty="0">
                <a:latin typeface="+mj-lt"/>
              </a:rPr>
              <a:t>)</a:t>
            </a:r>
            <a:r>
              <a:rPr lang="ko-KR" altLang="en-US" sz="2000" dirty="0">
                <a:latin typeface="+mj-lt"/>
              </a:rPr>
              <a:t>에 따른 관광지 추천</a:t>
            </a:r>
            <a:r>
              <a:rPr lang="en-US" altLang="ko-KR" sz="2000" dirty="0">
                <a:latin typeface="+mj-lt"/>
              </a:rPr>
              <a:t>(</a:t>
            </a:r>
            <a:r>
              <a:rPr lang="ko-KR" altLang="en-US" sz="2000" dirty="0">
                <a:latin typeface="+mj-lt"/>
              </a:rPr>
              <a:t>결과변수</a:t>
            </a:r>
            <a:r>
              <a:rPr lang="en-US" altLang="ko-KR" sz="2000" dirty="0">
                <a:latin typeface="+mj-lt"/>
              </a:rPr>
              <a:t>)</a:t>
            </a:r>
            <a:r>
              <a:rPr lang="ko-KR" altLang="en-US" sz="2000" dirty="0">
                <a:latin typeface="+mj-lt"/>
              </a:rPr>
              <a:t>는 아니다</a:t>
            </a:r>
            <a:r>
              <a:rPr lang="en-US" altLang="ko-KR" sz="2000" dirty="0">
                <a:latin typeface="+mj-lt"/>
              </a:rPr>
              <a:t>.</a:t>
            </a:r>
            <a:endParaRPr lang="ko-KR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127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5FCCF0-EE52-4844-9570-EDBDB536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E618DC-DDEE-4CEB-93D2-6BBF4CC9CA2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FEB97E-3C46-4B86-A014-FD706A28E54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6ED4D5-4683-46AB-A56D-065660A4FAF6}"/>
                </a:ext>
              </a:extLst>
            </p:cNvPr>
            <p:cNvSpPr txBox="1"/>
            <p:nvPr/>
          </p:nvSpPr>
          <p:spPr>
            <a:xfrm>
              <a:off x="853440" y="3361451"/>
              <a:ext cx="57310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>
                  <a:solidFill>
                    <a:schemeClr val="bg1"/>
                  </a:solidFill>
                </a:rPr>
                <a:t>국내 여행사 관광지 추천 분석</a:t>
              </a:r>
              <a:endParaRPr lang="en-US" altLang="ko-KR" sz="3600" dirty="0">
                <a:solidFill>
                  <a:schemeClr val="bg1"/>
                </a:solidFill>
              </a:endParaRPr>
            </a:p>
            <a:p>
              <a:endParaRPr lang="en-US" altLang="ko-KR" sz="36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0288B1E-A923-49BA-89AB-B20AA9D36A6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E136A-5420-419E-955F-6268FF27CEB4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3.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D8F2135-BD8C-4B63-9E9D-7A5E44CE2B98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4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5280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여행사 리스트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0DC1D4F2-C56B-4B15-9D95-F9D001BF16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958947"/>
              </p:ext>
            </p:extLst>
          </p:nvPr>
        </p:nvGraphicFramePr>
        <p:xfrm>
          <a:off x="1796715" y="1604497"/>
          <a:ext cx="8422106" cy="43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1053">
                  <a:extLst>
                    <a:ext uri="{9D8B030D-6E8A-4147-A177-3AD203B41FA5}">
                      <a16:colId xmlns:a16="http://schemas.microsoft.com/office/drawing/2014/main" val="2025543192"/>
                    </a:ext>
                  </a:extLst>
                </a:gridCol>
                <a:gridCol w="4211053">
                  <a:extLst>
                    <a:ext uri="{9D8B030D-6E8A-4147-A177-3AD203B41FA5}">
                      <a16:colId xmlns:a16="http://schemas.microsoft.com/office/drawing/2014/main" val="1550129275"/>
                    </a:ext>
                  </a:extLst>
                </a:gridCol>
              </a:tblGrid>
              <a:tr h="96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하나투어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타이드</a:t>
                      </a: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스퀘어</a:t>
                      </a: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60097"/>
                  </a:ext>
                </a:extLst>
              </a:tr>
              <a:tr h="9642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모두투어</a:t>
                      </a: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온라인 투어</a:t>
                      </a: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831618"/>
                  </a:ext>
                </a:extLst>
              </a:tr>
              <a:tr h="13997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인터파크 투어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롯데제이티비</a:t>
                      </a:r>
                      <a:endParaRPr lang="ko-KR" altLang="en-US" sz="2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800" b="1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51335"/>
                  </a:ext>
                </a:extLst>
              </a:tr>
              <a:tr h="1034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노랑풍선</a:t>
                      </a: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 좋은 여행</a:t>
                      </a:r>
                    </a:p>
                    <a:p>
                      <a:pPr algn="ctr" latinLnBrk="1"/>
                      <a:endParaRPr lang="ko-KR" altLang="en-US" sz="28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735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510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46C877-3182-4A25-94E1-79AD9E8BF9AF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31037-AD62-4C58-BC5A-EC45769DF8DF}"/>
                  </a:ext>
                </a:extLst>
              </p:cNvPr>
              <p:cNvSpPr txBox="1"/>
              <p:nvPr/>
            </p:nvSpPr>
            <p:spPr>
              <a:xfrm>
                <a:off x="853440" y="3361451"/>
                <a:ext cx="62182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빅데이터로 알려주는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맞춤형 여행지 정보 </a:t>
                </a:r>
                <a:r>
                  <a:rPr lang="en-US" altLang="ko-KR" sz="3600" dirty="0">
                    <a:solidFill>
                      <a:schemeClr val="bg1"/>
                    </a:solidFill>
                  </a:rPr>
                  <a:t>“</a:t>
                </a:r>
                <a:r>
                  <a:rPr lang="ko-KR" altLang="en-US" sz="3600" dirty="0">
                    <a:solidFill>
                      <a:schemeClr val="bg1"/>
                    </a:solidFill>
                  </a:rPr>
                  <a:t>여행예보</a:t>
                </a:r>
                <a:r>
                  <a:rPr lang="en-US" altLang="ko-KR" sz="3600" dirty="0">
                    <a:solidFill>
                      <a:schemeClr val="bg1"/>
                    </a:solidFill>
                  </a:rPr>
                  <a:t>＂</a:t>
                </a: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853440" y="2865120"/>
                <a:ext cx="915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Part 1,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98642-370E-485E-8377-35FB1E0EE8E2}"/>
                </a:ext>
              </a:extLst>
            </p:cNvPr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47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F5DE80-962D-4372-BA6E-1C77F7103242}"/>
              </a:ext>
            </a:extLst>
          </p:cNvPr>
          <p:cNvSpPr txBox="1"/>
          <p:nvPr/>
        </p:nvSpPr>
        <p:spPr>
          <a:xfrm flipH="1">
            <a:off x="1278428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 </a:t>
            </a:r>
            <a:r>
              <a:rPr lang="ko-KR" altLang="en-US" sz="2000" b="1" dirty="0"/>
              <a:t>하나투어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69426-287C-4781-864E-638CB32E312E}"/>
              </a:ext>
            </a:extLst>
          </p:cNvPr>
          <p:cNvSpPr txBox="1"/>
          <p:nvPr/>
        </p:nvSpPr>
        <p:spPr>
          <a:xfrm flipH="1">
            <a:off x="3894479" y="1591853"/>
            <a:ext cx="22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 </a:t>
            </a:r>
            <a:r>
              <a:rPr lang="ko-KR" altLang="en-US" sz="2000" b="1" dirty="0"/>
              <a:t>모두투어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86C1E-1262-4C86-ADA4-CC2F4557C52B}"/>
              </a:ext>
            </a:extLst>
          </p:cNvPr>
          <p:cNvSpPr txBox="1"/>
          <p:nvPr/>
        </p:nvSpPr>
        <p:spPr>
          <a:xfrm flipH="1">
            <a:off x="6510531" y="1591853"/>
            <a:ext cx="220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 </a:t>
            </a:r>
            <a:r>
              <a:rPr lang="ko-KR" altLang="en-US" sz="2000" b="1" dirty="0"/>
              <a:t>인터파크 투어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772309-4560-4C0D-AB1B-7E74F02740F3}"/>
              </a:ext>
            </a:extLst>
          </p:cNvPr>
          <p:cNvSpPr txBox="1"/>
          <p:nvPr/>
        </p:nvSpPr>
        <p:spPr>
          <a:xfrm flipH="1">
            <a:off x="9126583" y="1591853"/>
            <a:ext cx="251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 </a:t>
            </a:r>
            <a:r>
              <a:rPr lang="ko-KR" altLang="en-US" sz="2000" b="1" dirty="0"/>
              <a:t>노랑풍선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047611" y="2005321"/>
            <a:ext cx="2519028" cy="407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3858925" y="2005321"/>
            <a:ext cx="2519028" cy="407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6523328" y="2005321"/>
            <a:ext cx="2519028" cy="40746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9187731" y="2005321"/>
            <a:ext cx="2519028" cy="4074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B6F418-3875-4790-9CDB-A1C3645843F9}"/>
              </a:ext>
            </a:extLst>
          </p:cNvPr>
          <p:cNvSpPr txBox="1"/>
          <p:nvPr/>
        </p:nvSpPr>
        <p:spPr>
          <a:xfrm>
            <a:off x="1278428" y="397679"/>
            <a:ext cx="5280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여행사 리스트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98954-E448-4C23-B6E4-6E005D2239E3}"/>
              </a:ext>
            </a:extLst>
          </p:cNvPr>
          <p:cNvSpPr txBox="1"/>
          <p:nvPr/>
        </p:nvSpPr>
        <p:spPr>
          <a:xfrm>
            <a:off x="1190222" y="2590038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국내여행 클릭 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인기테마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기획전</a:t>
            </a:r>
            <a:r>
              <a:rPr lang="en-US" altLang="ko-KR" b="1" dirty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하나투어  </a:t>
            </a:r>
            <a:r>
              <a:rPr lang="en-US" altLang="ko-KR" b="1" dirty="0">
                <a:solidFill>
                  <a:schemeClr val="bg1"/>
                </a:solidFill>
              </a:rPr>
              <a:t>MD’s PICK,</a:t>
            </a:r>
          </a:p>
          <a:p>
            <a:r>
              <a:rPr lang="ko-KR" altLang="en-US" b="1" dirty="0">
                <a:solidFill>
                  <a:schemeClr val="bg1"/>
                </a:solidFill>
              </a:rPr>
              <a:t>제주 인기상품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내륙 인기상품으로 구성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카테고리는 따로 존재하지는  않음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15D3CA-2856-4DB7-B65F-B524F1915DFF}"/>
              </a:ext>
            </a:extLst>
          </p:cNvPr>
          <p:cNvSpPr txBox="1"/>
          <p:nvPr/>
        </p:nvSpPr>
        <p:spPr>
          <a:xfrm>
            <a:off x="4025739" y="2546715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국내여행 클릭 시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계절별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지역별로  관광지를 추천해줌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카테고리가 따로 있지는 않음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CDE4D3-DDB9-4A3C-8D23-F7EDB1A05A64}"/>
              </a:ext>
            </a:extLst>
          </p:cNvPr>
          <p:cNvSpPr txBox="1"/>
          <p:nvPr/>
        </p:nvSpPr>
        <p:spPr>
          <a:xfrm>
            <a:off x="6510532" y="2611476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액티비티 클릭 시 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BEST </a:t>
            </a:r>
            <a:r>
              <a:rPr lang="ko-KR" altLang="en-US" b="1" dirty="0">
                <a:solidFill>
                  <a:schemeClr val="bg1"/>
                </a:solidFill>
              </a:rPr>
              <a:t>추천으로 버스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기차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금주 출발 지점을 알려줌</a:t>
            </a:r>
            <a:r>
              <a:rPr lang="en-US" altLang="ko-KR" b="1" dirty="0">
                <a:solidFill>
                  <a:schemeClr val="bg1"/>
                </a:solidFill>
              </a:rPr>
              <a:t>.  </a:t>
            </a:r>
            <a:r>
              <a:rPr lang="ko-KR" altLang="en-US" b="1" dirty="0">
                <a:solidFill>
                  <a:schemeClr val="bg1"/>
                </a:solidFill>
              </a:rPr>
              <a:t>유형으로는 </a:t>
            </a:r>
            <a:r>
              <a:rPr lang="ko-KR" altLang="en-US" b="1" dirty="0" err="1">
                <a:solidFill>
                  <a:schemeClr val="bg1"/>
                </a:solidFill>
              </a:rPr>
              <a:t>테마별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출발일별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출발요일별로</a:t>
            </a:r>
            <a:r>
              <a:rPr lang="ko-KR" altLang="en-US" b="1" dirty="0">
                <a:solidFill>
                  <a:schemeClr val="bg1"/>
                </a:solidFill>
              </a:rPr>
              <a:t> 알려줌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카테고리가 따로 있지는 않음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0AD9A8-36EC-43CD-B236-492C513C897D}"/>
              </a:ext>
            </a:extLst>
          </p:cNvPr>
          <p:cNvSpPr txBox="1"/>
          <p:nvPr/>
        </p:nvSpPr>
        <p:spPr>
          <a:xfrm>
            <a:off x="9307900" y="2564747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국내내륙 </a:t>
            </a:r>
            <a:r>
              <a:rPr lang="ko-KR" altLang="en-US" b="1" dirty="0" err="1">
                <a:solidFill>
                  <a:schemeClr val="bg1"/>
                </a:solidFill>
              </a:rPr>
              <a:t>선택시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출발 일정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출발 시간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출발지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여행기간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여행예산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이용항공에 따라 추천해줌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카테고리는 없음</a:t>
            </a:r>
          </a:p>
        </p:txBody>
      </p:sp>
    </p:spTree>
    <p:extLst>
      <p:ext uri="{BB962C8B-B14F-4D97-AF65-F5344CB8AC3E}">
        <p14:creationId xmlns:p14="http://schemas.microsoft.com/office/powerpoint/2010/main" val="384865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C46B9B-0A33-4110-8D17-DD1F3F43B7B9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D16C96-65A1-43FA-9E99-B71922B70110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F5DE80-962D-4372-BA6E-1C77F7103242}"/>
              </a:ext>
            </a:extLst>
          </p:cNvPr>
          <p:cNvSpPr txBox="1"/>
          <p:nvPr/>
        </p:nvSpPr>
        <p:spPr>
          <a:xfrm flipH="1">
            <a:off x="1063116" y="1591853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005 </a:t>
            </a:r>
            <a:r>
              <a:rPr lang="ko-KR" altLang="en-US" sz="2000" b="1" dirty="0" err="1"/>
              <a:t>타이드</a:t>
            </a:r>
            <a:r>
              <a:rPr lang="ko-KR" altLang="en-US" sz="2000" b="1" dirty="0"/>
              <a:t> 스퀘어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69426-287C-4781-864E-638CB32E312E}"/>
              </a:ext>
            </a:extLst>
          </p:cNvPr>
          <p:cNvSpPr txBox="1"/>
          <p:nvPr/>
        </p:nvSpPr>
        <p:spPr>
          <a:xfrm flipH="1">
            <a:off x="3894479" y="1591853"/>
            <a:ext cx="2201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006 </a:t>
            </a:r>
            <a:r>
              <a:rPr lang="ko-KR" altLang="en-US" sz="2000" b="1" dirty="0"/>
              <a:t>온라인투어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286C1E-1262-4C86-ADA4-CC2F4557C52B}"/>
              </a:ext>
            </a:extLst>
          </p:cNvPr>
          <p:cNvSpPr txBox="1"/>
          <p:nvPr/>
        </p:nvSpPr>
        <p:spPr>
          <a:xfrm flipH="1">
            <a:off x="6510531" y="1591853"/>
            <a:ext cx="220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007 </a:t>
            </a:r>
            <a:r>
              <a:rPr lang="ko-KR" altLang="en-US" sz="2000" b="1" dirty="0" err="1"/>
              <a:t>롯데제이티비</a:t>
            </a:r>
            <a:endParaRPr lang="ko-KR" altLang="en-US" sz="2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772309-4560-4C0D-AB1B-7E74F02740F3}"/>
              </a:ext>
            </a:extLst>
          </p:cNvPr>
          <p:cNvSpPr txBox="1"/>
          <p:nvPr/>
        </p:nvSpPr>
        <p:spPr>
          <a:xfrm flipH="1">
            <a:off x="9126583" y="1591853"/>
            <a:ext cx="251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008 </a:t>
            </a:r>
            <a:r>
              <a:rPr lang="ko-KR" altLang="en-US" sz="2000" b="1" dirty="0" err="1"/>
              <a:t>참좋은여행</a:t>
            </a:r>
            <a:endParaRPr lang="ko-KR" altLang="en-US" sz="20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756422-6B6B-4ACA-99DD-632B42652B96}"/>
              </a:ext>
            </a:extLst>
          </p:cNvPr>
          <p:cNvSpPr/>
          <p:nvPr/>
        </p:nvSpPr>
        <p:spPr>
          <a:xfrm>
            <a:off x="1047611" y="2005321"/>
            <a:ext cx="2519028" cy="407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CC82E4-39D7-4394-AEB6-E26C83E2642A}"/>
              </a:ext>
            </a:extLst>
          </p:cNvPr>
          <p:cNvSpPr/>
          <p:nvPr/>
        </p:nvSpPr>
        <p:spPr>
          <a:xfrm>
            <a:off x="3858925" y="2005321"/>
            <a:ext cx="2519028" cy="407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2E6EA1-32D6-47B8-BCB0-A65A4E4DA717}"/>
              </a:ext>
            </a:extLst>
          </p:cNvPr>
          <p:cNvSpPr/>
          <p:nvPr/>
        </p:nvSpPr>
        <p:spPr>
          <a:xfrm>
            <a:off x="6523328" y="2005321"/>
            <a:ext cx="2519028" cy="40746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6FE619F-9C57-4BF8-B8DB-C27EF4A6DBD6}"/>
              </a:ext>
            </a:extLst>
          </p:cNvPr>
          <p:cNvSpPr/>
          <p:nvPr/>
        </p:nvSpPr>
        <p:spPr>
          <a:xfrm>
            <a:off x="9187731" y="2005321"/>
            <a:ext cx="2519028" cy="40746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B6F418-3875-4790-9CDB-A1C3645843F9}"/>
              </a:ext>
            </a:extLst>
          </p:cNvPr>
          <p:cNvSpPr txBox="1"/>
          <p:nvPr/>
        </p:nvSpPr>
        <p:spPr>
          <a:xfrm>
            <a:off x="1278428" y="397679"/>
            <a:ext cx="52806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국내 여행사 리스트 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업체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98954-E448-4C23-B6E4-6E005D2239E3}"/>
              </a:ext>
            </a:extLst>
          </p:cNvPr>
          <p:cNvSpPr txBox="1"/>
          <p:nvPr/>
        </p:nvSpPr>
        <p:spPr>
          <a:xfrm>
            <a:off x="1086539" y="2684480"/>
            <a:ext cx="22786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현대카드 </a:t>
            </a:r>
            <a:r>
              <a:rPr lang="en-US" altLang="ko-KR" b="1" dirty="0">
                <a:solidFill>
                  <a:schemeClr val="bg1"/>
                </a:solidFill>
              </a:rPr>
              <a:t>PRIVIA </a:t>
            </a:r>
            <a:r>
              <a:rPr lang="ko-KR" altLang="en-US" b="1" dirty="0">
                <a:solidFill>
                  <a:schemeClr val="bg1"/>
                </a:solidFill>
              </a:rPr>
              <a:t>여행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등등 각각 </a:t>
            </a:r>
            <a:r>
              <a:rPr lang="ko-KR" altLang="en-US" b="1" dirty="0" err="1">
                <a:solidFill>
                  <a:schemeClr val="bg1"/>
                </a:solidFill>
              </a:rPr>
              <a:t>제휴되어</a:t>
            </a:r>
            <a:r>
              <a:rPr lang="ko-KR" altLang="en-US" b="1" dirty="0">
                <a:solidFill>
                  <a:schemeClr val="bg1"/>
                </a:solidFill>
              </a:rPr>
              <a:t> 있는 곳을 추천해줌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카테고리는 따로 존재하지는  않음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15D3CA-2856-4DB7-B65F-B524F1915DFF}"/>
              </a:ext>
            </a:extLst>
          </p:cNvPr>
          <p:cNvSpPr txBox="1"/>
          <p:nvPr/>
        </p:nvSpPr>
        <p:spPr>
          <a:xfrm>
            <a:off x="3979094" y="2564747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여행</a:t>
            </a:r>
            <a:r>
              <a:rPr lang="en-US" altLang="ko-KR" b="1" dirty="0">
                <a:solidFill>
                  <a:schemeClr val="bg1"/>
                </a:solidFill>
              </a:rPr>
              <a:t>MD PICK</a:t>
            </a:r>
            <a:r>
              <a:rPr lang="ko-KR" altLang="en-US" b="1" dirty="0">
                <a:solidFill>
                  <a:schemeClr val="bg1"/>
                </a:solidFill>
              </a:rPr>
              <a:t>으로 제주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여수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울릉도 </a:t>
            </a:r>
            <a:r>
              <a:rPr lang="ko-KR" altLang="en-US" b="1" dirty="0" err="1">
                <a:solidFill>
                  <a:schemeClr val="bg1"/>
                </a:solidFill>
              </a:rPr>
              <a:t>등등여행지를</a:t>
            </a:r>
            <a:r>
              <a:rPr lang="ko-KR" altLang="en-US" b="1" dirty="0">
                <a:solidFill>
                  <a:schemeClr val="bg1"/>
                </a:solidFill>
              </a:rPr>
              <a:t> 추천해줌</a:t>
            </a:r>
            <a:r>
              <a:rPr lang="en-US" altLang="ko-KR" b="1" dirty="0">
                <a:solidFill>
                  <a:schemeClr val="bg1"/>
                </a:solidFill>
              </a:rPr>
              <a:t>. </a:t>
            </a:r>
            <a:r>
              <a:rPr lang="ko-KR" altLang="en-US" b="1" dirty="0">
                <a:solidFill>
                  <a:schemeClr val="bg1"/>
                </a:solidFill>
              </a:rPr>
              <a:t>이달의 </a:t>
            </a:r>
            <a:r>
              <a:rPr lang="en-US" altLang="ko-KR" b="1" dirty="0">
                <a:solidFill>
                  <a:schemeClr val="bg1"/>
                </a:solidFill>
              </a:rPr>
              <a:t>HOT </a:t>
            </a:r>
            <a:r>
              <a:rPr lang="ko-KR" altLang="en-US" b="1" dirty="0">
                <a:solidFill>
                  <a:schemeClr val="bg1"/>
                </a:solidFill>
              </a:rPr>
              <a:t>키워드로 섬들을 추천해주기도 함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카테고리가 따로 있지는 않음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CDE4D3-DDB9-4A3C-8D23-F7EDB1A05A64}"/>
              </a:ext>
            </a:extLst>
          </p:cNvPr>
          <p:cNvSpPr txBox="1"/>
          <p:nvPr/>
        </p:nvSpPr>
        <p:spPr>
          <a:xfrm>
            <a:off x="6510531" y="2564747"/>
            <a:ext cx="22786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국내의 내륙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섬으로 들어가면 버스여행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기차여행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섬여행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지방출발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 err="1">
                <a:solidFill>
                  <a:schemeClr val="bg1"/>
                </a:solidFill>
              </a:rPr>
              <a:t>카텔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렌터카</a:t>
            </a:r>
            <a:r>
              <a:rPr lang="en-US" altLang="ko-KR" b="1" dirty="0">
                <a:solidFill>
                  <a:schemeClr val="bg1"/>
                </a:solidFill>
              </a:rPr>
              <a:t>+</a:t>
            </a:r>
            <a:r>
              <a:rPr lang="ko-KR" altLang="en-US" b="1" dirty="0">
                <a:solidFill>
                  <a:schemeClr val="bg1"/>
                </a:solidFill>
              </a:rPr>
              <a:t>숙박</a:t>
            </a:r>
            <a:r>
              <a:rPr lang="en-US" altLang="ko-KR" b="1" dirty="0">
                <a:solidFill>
                  <a:schemeClr val="bg1"/>
                </a:solidFill>
              </a:rPr>
              <a:t>), </a:t>
            </a:r>
            <a:r>
              <a:rPr lang="ko-KR" altLang="en-US" b="1" dirty="0">
                <a:solidFill>
                  <a:schemeClr val="bg1"/>
                </a:solidFill>
              </a:rPr>
              <a:t>국내 테마여행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국내숙박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렌터카로 유형이 분류되어 있음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카테고리가 따로 있지는 않음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0AD9A8-36EC-43CD-B236-492C513C897D}"/>
              </a:ext>
            </a:extLst>
          </p:cNvPr>
          <p:cNvSpPr txBox="1"/>
          <p:nvPr/>
        </p:nvSpPr>
        <p:spPr>
          <a:xfrm>
            <a:off x="9307900" y="2666448"/>
            <a:ext cx="22786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국내</a:t>
            </a:r>
            <a:r>
              <a:rPr lang="en-US" altLang="ko-KR" b="1" dirty="0">
                <a:solidFill>
                  <a:schemeClr val="bg1"/>
                </a:solidFill>
              </a:rPr>
              <a:t>/</a:t>
            </a:r>
            <a:r>
              <a:rPr lang="ko-KR" altLang="en-US" b="1" dirty="0">
                <a:solidFill>
                  <a:schemeClr val="bg1"/>
                </a:solidFill>
              </a:rPr>
              <a:t>제주 베스트 코너로 들어가면 지역별로</a:t>
            </a:r>
            <a:r>
              <a:rPr lang="en-US" altLang="ko-KR" b="1" dirty="0">
                <a:solidFill>
                  <a:schemeClr val="bg1"/>
                </a:solidFill>
              </a:rPr>
              <a:t>, </a:t>
            </a:r>
            <a:r>
              <a:rPr lang="ko-KR" altLang="en-US" b="1" dirty="0">
                <a:solidFill>
                  <a:schemeClr val="bg1"/>
                </a:solidFill>
              </a:rPr>
              <a:t>테마별로 추천해준다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지역과 날씨에 따른 관광지 추천 카테고리가 따로 있지는 않음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063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8921A8-B7B9-44C0-A7F3-1BEB88D0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0C4EC25-585E-4E0A-982D-34E04CA8546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18F8BCE-C57B-46FB-8BA9-1279064E14D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70000">
                  <a:srgbClr val="7B33A3">
                    <a:alpha val="80000"/>
                  </a:srgbClr>
                </a:gs>
                <a:gs pos="30000">
                  <a:srgbClr val="8F38A4">
                    <a:alpha val="80000"/>
                  </a:srgbClr>
                </a:gs>
                <a:gs pos="100000">
                  <a:srgbClr val="5429A8">
                    <a:alpha val="90000"/>
                  </a:srgbClr>
                </a:gs>
                <a:gs pos="0">
                  <a:schemeClr val="accent4">
                    <a:lumMod val="60000"/>
                    <a:lumOff val="40000"/>
                    <a:alpha val="9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FB25B-41D2-4D9D-B3A7-63773B8DF35A}"/>
                </a:ext>
              </a:extLst>
            </p:cNvPr>
            <p:cNvSpPr txBox="1"/>
            <p:nvPr/>
          </p:nvSpPr>
          <p:spPr>
            <a:xfrm>
              <a:off x="853440" y="3361451"/>
              <a:ext cx="3791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VISITSEOUL NET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3588892-DDFA-462B-B9FF-7B10D443960D}"/>
                </a:ext>
              </a:extLst>
            </p:cNvPr>
            <p:cNvCxnSpPr>
              <a:cxnSpLocks/>
            </p:cNvCxnSpPr>
            <p:nvPr/>
          </p:nvCxnSpPr>
          <p:spPr>
            <a:xfrm>
              <a:off x="724356" y="2733040"/>
              <a:ext cx="1775004" cy="0"/>
            </a:xfrm>
            <a:prstGeom prst="line">
              <a:avLst/>
            </a:prstGeom>
            <a:ln>
              <a:solidFill>
                <a:schemeClr val="accent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8E4F040-773D-4214-A686-B00D0201BDB9}"/>
                </a:ext>
              </a:extLst>
            </p:cNvPr>
            <p:cNvSpPr txBox="1"/>
            <p:nvPr/>
          </p:nvSpPr>
          <p:spPr>
            <a:xfrm>
              <a:off x="853440" y="2865120"/>
              <a:ext cx="91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Part 4.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2B25F58-ECFF-46D4-A357-D7AB65D960F9}"/>
              </a:ext>
            </a:extLst>
          </p:cNvPr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855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35900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VISITSEOUL NET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461599" y="2083849"/>
            <a:ext cx="5078137" cy="48291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400" spc="-150" dirty="0"/>
              <a:t>VISITSEOUL NET</a:t>
            </a:r>
            <a:r>
              <a:rPr lang="ko-KR" altLang="en-US" sz="1400" spc="-150" dirty="0"/>
              <a:t>은 지금의 서울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추천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여행지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지역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여행정보등을</a:t>
            </a:r>
            <a:r>
              <a:rPr lang="ko-KR" altLang="en-US" sz="1400" spc="-150" dirty="0"/>
              <a:t> 제공하는 홈페이지 입니다</a:t>
            </a:r>
            <a:r>
              <a:rPr lang="en-US" altLang="ko-KR" sz="1400" spc="-150" dirty="0"/>
              <a:t>. </a:t>
            </a:r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지금의 서울은 이벤트 축제</a:t>
            </a:r>
            <a:r>
              <a:rPr lang="en-US" altLang="ko-KR" sz="1400" spc="-150" dirty="0"/>
              <a:t>&amp;</a:t>
            </a:r>
            <a:r>
              <a:rPr lang="ko-KR" altLang="en-US" sz="1400" spc="-150" dirty="0"/>
              <a:t>행사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전시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공연을</a:t>
            </a: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추천은 에디터 추천 여행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서울관광 추천 테마코스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서울도보해설관광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서울시티투어버스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한류관광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원 모어 </a:t>
            </a:r>
            <a:r>
              <a:rPr lang="ko-KR" altLang="en-US" sz="1400" spc="-150" dirty="0" err="1"/>
              <a:t>트립</a:t>
            </a:r>
            <a:r>
              <a:rPr lang="en-US" altLang="ko-KR" sz="1400" spc="-150" dirty="0"/>
              <a:t>(ONE MORE TRIP), </a:t>
            </a:r>
            <a:r>
              <a:rPr lang="ko-KR" altLang="en-US" sz="1400" spc="-150" dirty="0"/>
              <a:t>서울 </a:t>
            </a:r>
            <a:r>
              <a:rPr lang="en-US" altLang="ko-KR" sz="1400" spc="-150" dirty="0"/>
              <a:t>ONE+</a:t>
            </a:r>
            <a:r>
              <a:rPr lang="ko-KR" altLang="en-US" sz="1400" spc="-150" dirty="0"/>
              <a:t>패스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서울의료관광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서울로 </a:t>
            </a:r>
            <a:r>
              <a:rPr lang="en-US" altLang="ko-KR" sz="1400" spc="-150" dirty="0"/>
              <a:t>7017 </a:t>
            </a:r>
            <a:r>
              <a:rPr lang="ko-KR" altLang="en-US" sz="1400" spc="-150" dirty="0"/>
              <a:t>여행자 터미널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서울관광프라자를</a:t>
            </a: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여행지는 명소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자연</a:t>
            </a:r>
            <a:r>
              <a:rPr lang="en-US" altLang="ko-KR" sz="1400" spc="-150" dirty="0"/>
              <a:t>&amp;</a:t>
            </a:r>
            <a:r>
              <a:rPr lang="ko-KR" altLang="en-US" sz="1400" spc="-150" dirty="0"/>
              <a:t>관광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엔터테인먼트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쇼핑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음식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호텔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게스트하우스를</a:t>
            </a: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지역은 광화문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명동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동대문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홍대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여의도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이태원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강남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잠실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기타를</a:t>
            </a: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여행정보는  가이드북</a:t>
            </a:r>
            <a:r>
              <a:rPr lang="en-US" altLang="ko-KR" sz="1400" spc="-150" dirty="0"/>
              <a:t>&amp;</a:t>
            </a:r>
            <a:r>
              <a:rPr lang="ko-KR" altLang="en-US" sz="1400" spc="-150" dirty="0"/>
              <a:t>지도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교통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서울의 </a:t>
            </a:r>
            <a:r>
              <a:rPr lang="ko-KR" altLang="en-US" sz="1400" spc="-150" dirty="0" err="1"/>
              <a:t>날시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서울의 계절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지역 관광정보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서울다누림</a:t>
            </a:r>
            <a:r>
              <a:rPr lang="ko-KR" altLang="en-US" sz="1400" spc="-150" dirty="0"/>
              <a:t> 관광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여행자 지원을 소개합니다</a:t>
            </a:r>
            <a:r>
              <a:rPr lang="en-US" altLang="ko-KR" sz="14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hlinkClick r:id="rId2"/>
              </a:rPr>
              <a:t>https://korean.visitseoul.net/index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461599" y="1405939"/>
            <a:ext cx="2863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VISITSEOUL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NET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/>
          <p:nvPr/>
        </p:nvCxnSpPr>
        <p:spPr>
          <a:xfrm>
            <a:off x="6539230" y="2075615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4.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9D3EC4-ABBC-4750-8B5C-46FB59FF4C48}"/>
              </a:ext>
            </a:extLst>
          </p:cNvPr>
          <p:cNvSpPr/>
          <p:nvPr/>
        </p:nvSpPr>
        <p:spPr>
          <a:xfrm>
            <a:off x="274255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21927B4-7887-4415-A1CA-7D14481FAED2}"/>
              </a:ext>
            </a:extLst>
          </p:cNvPr>
          <p:cNvSpPr/>
          <p:nvPr/>
        </p:nvSpPr>
        <p:spPr>
          <a:xfrm>
            <a:off x="430767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734194-A374-4D91-A1F2-5873841481CB}"/>
              </a:ext>
            </a:extLst>
          </p:cNvPr>
          <p:cNvSpPr/>
          <p:nvPr/>
        </p:nvSpPr>
        <p:spPr>
          <a:xfrm>
            <a:off x="611493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F7D441D-878E-4F74-9A2A-B222748A5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64" y="1678373"/>
            <a:ext cx="5334000" cy="41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7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3126"/>
            <a:ext cx="12192000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777744" y="1691925"/>
              <a:ext cx="2073501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VISITSEOUL NET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화면 구성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 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A484959-4FD8-471D-A771-A9968E40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1" y="812124"/>
            <a:ext cx="5085961" cy="56979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EF9B0B-12BC-4D43-A243-4772F880D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31" y="812124"/>
            <a:ext cx="5740344" cy="5939101"/>
          </a:xfrm>
          <a:prstGeom prst="rect">
            <a:avLst/>
          </a:prstGeom>
        </p:spPr>
      </p:pic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21651C6B-D8FE-4FFD-9830-52880D4E9B87}"/>
              </a:ext>
            </a:extLst>
          </p:cNvPr>
          <p:cNvSpPr/>
          <p:nvPr/>
        </p:nvSpPr>
        <p:spPr>
          <a:xfrm rot="5400000">
            <a:off x="5630721" y="3370675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0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B6FE42-22B4-4D1F-ACBD-3C41741BA2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746C877-3182-4A25-94E1-79AD9E8BF9AF}"/>
              </a:ext>
            </a:extLst>
          </p:cNvPr>
          <p:cNvGrpSpPr/>
          <p:nvPr/>
        </p:nvGrpSpPr>
        <p:grpSpPr>
          <a:xfrm>
            <a:off x="-9497" y="0"/>
            <a:ext cx="12210994" cy="6858000"/>
            <a:chOff x="-9497" y="0"/>
            <a:chExt cx="12210994" cy="685800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45B6DF-EF01-4B2D-BFEA-3270D52D4A69}"/>
                </a:ext>
              </a:extLst>
            </p:cNvPr>
            <p:cNvGrpSpPr/>
            <p:nvPr/>
          </p:nvGrpSpPr>
          <p:grpSpPr>
            <a:xfrm>
              <a:off x="-9497" y="0"/>
              <a:ext cx="12210994" cy="6858000"/>
              <a:chOff x="0" y="0"/>
              <a:chExt cx="12192000" cy="68580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FD07B85-CEC0-444A-9D66-60CC6F7908A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70000">
                    <a:srgbClr val="7B33A3">
                      <a:alpha val="80000"/>
                    </a:srgbClr>
                  </a:gs>
                  <a:gs pos="30000">
                    <a:srgbClr val="8F38A4">
                      <a:alpha val="80000"/>
                    </a:srgbClr>
                  </a:gs>
                  <a:gs pos="100000">
                    <a:srgbClr val="5429A8">
                      <a:alpha val="90000"/>
                    </a:srgbClr>
                  </a:gs>
                  <a:gs pos="0">
                    <a:schemeClr val="accent4">
                      <a:lumMod val="60000"/>
                      <a:lumOff val="40000"/>
                      <a:alpha val="9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B31037-AD62-4C58-BC5A-EC45769DF8DF}"/>
                  </a:ext>
                </a:extLst>
              </p:cNvPr>
              <p:cNvSpPr txBox="1"/>
              <p:nvPr/>
            </p:nvSpPr>
            <p:spPr>
              <a:xfrm>
                <a:off x="853440" y="3361451"/>
                <a:ext cx="421126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숙박업체에서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  <a:p>
                <a:r>
                  <a:rPr lang="ko-KR" altLang="en-US" sz="3600" dirty="0">
                    <a:solidFill>
                      <a:schemeClr val="bg1"/>
                    </a:solidFill>
                  </a:rPr>
                  <a:t>추천하는 관광지 유형</a:t>
                </a:r>
                <a:endParaRPr lang="en-US" altLang="ko-KR" sz="36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5C07600A-864A-4F48-BAED-51EBBB55F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56" y="2733040"/>
                <a:ext cx="1775004" cy="0"/>
              </a:xfrm>
              <a:prstGeom prst="line">
                <a:avLst/>
              </a:prstGeom>
              <a:ln>
                <a:solidFill>
                  <a:schemeClr val="accent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03B45-C121-4A6F-B8D2-B26CF93E5FC5}"/>
                  </a:ext>
                </a:extLst>
              </p:cNvPr>
              <p:cNvSpPr txBox="1"/>
              <p:nvPr/>
            </p:nvSpPr>
            <p:spPr>
              <a:xfrm>
                <a:off x="853440" y="2865120"/>
                <a:ext cx="914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bg1"/>
                    </a:solidFill>
                  </a:rPr>
                  <a:t>Part 5.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B98642-370E-485E-8377-35FB1E0EE8E2}"/>
                </a:ext>
              </a:extLst>
            </p:cNvPr>
            <p:cNvSpPr txBox="1"/>
            <p:nvPr/>
          </p:nvSpPr>
          <p:spPr>
            <a:xfrm>
              <a:off x="10032313" y="6588607"/>
              <a:ext cx="21691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PowerPoint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665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5E9DE0-D6A6-4A6C-B5EF-F698F22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552">
            <a:off x="4997102" y="1378144"/>
            <a:ext cx="2197796" cy="293039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50FE7F-DD46-4ADB-A9EB-65C864352296}"/>
              </a:ext>
            </a:extLst>
          </p:cNvPr>
          <p:cNvSpPr/>
          <p:nvPr/>
        </p:nvSpPr>
        <p:spPr>
          <a:xfrm>
            <a:off x="4947962" y="4784825"/>
            <a:ext cx="2317015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511B22-98E5-4125-B742-18238F8FA1C2}"/>
              </a:ext>
            </a:extLst>
          </p:cNvPr>
          <p:cNvSpPr txBox="1"/>
          <p:nvPr/>
        </p:nvSpPr>
        <p:spPr>
          <a:xfrm>
            <a:off x="5324731" y="4982329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야놀자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45388" y="1013232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278428" y="397679"/>
            <a:ext cx="13773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야놀자</a:t>
            </a:r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101743" y="3042845"/>
            <a:ext cx="5078137" cy="25023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/>
              <a:t>야놀자는</a:t>
            </a:r>
            <a:r>
              <a:rPr lang="ko-KR" altLang="en-US" sz="1400" spc="-150" dirty="0"/>
              <a:t> 숙박정보를 제공하는 홈페이지인데</a:t>
            </a:r>
            <a:r>
              <a:rPr lang="en-US" altLang="ko-KR" sz="1400" spc="-150" dirty="0"/>
              <a:t>, 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숙박정보 이외에도 </a:t>
            </a:r>
            <a:r>
              <a:rPr lang="ko-KR" altLang="en-US" sz="1400" spc="-150" dirty="0" err="1"/>
              <a:t>야놀자</a:t>
            </a:r>
            <a:r>
              <a:rPr lang="ko-KR" altLang="en-US" sz="1400" spc="-150" dirty="0"/>
              <a:t> 홈페이지로 들어가면 숙박 정보 이외에도 </a:t>
            </a: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r>
              <a:rPr lang="ko-KR" altLang="en-US" sz="1400" spc="-150" dirty="0"/>
              <a:t>레저</a:t>
            </a:r>
            <a:r>
              <a:rPr lang="en-US" altLang="ko-KR" sz="1400" spc="-150" dirty="0"/>
              <a:t>/</a:t>
            </a:r>
            <a:r>
              <a:rPr lang="ko-KR" altLang="en-US" sz="1400" spc="-150" dirty="0"/>
              <a:t>티켓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풀빌라</a:t>
            </a:r>
            <a:r>
              <a:rPr lang="en-US" altLang="ko-KR" sz="1400" spc="-150" dirty="0"/>
              <a:t>,  </a:t>
            </a:r>
            <a:r>
              <a:rPr lang="ko-KR" altLang="en-US" sz="1400" spc="-150" dirty="0"/>
              <a:t>물놀이 특가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부산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제주도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강원도</a:t>
            </a:r>
            <a:r>
              <a:rPr lang="en-US" altLang="ko-KR" sz="1400" spc="-150" dirty="0"/>
              <a:t>, </a:t>
            </a:r>
            <a:r>
              <a:rPr lang="ko-KR" altLang="en-US" sz="1400" spc="-150" dirty="0" err="1"/>
              <a:t>호캉스</a:t>
            </a:r>
            <a:r>
              <a:rPr lang="ko-KR" altLang="en-US" sz="1400" spc="-150" dirty="0"/>
              <a:t> 패키지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글램핑</a:t>
            </a:r>
            <a:r>
              <a:rPr lang="en-US" altLang="ko-KR" sz="1400" spc="-150" dirty="0"/>
              <a:t>/</a:t>
            </a:r>
            <a:r>
              <a:rPr lang="ko-KR" altLang="en-US" sz="1400" spc="-150" dirty="0"/>
              <a:t>캠핑</a:t>
            </a:r>
            <a:r>
              <a:rPr lang="en-US" altLang="ko-KR" sz="1400" spc="-150" dirty="0"/>
              <a:t>, </a:t>
            </a:r>
            <a:r>
              <a:rPr lang="ko-KR" altLang="en-US" sz="1400" spc="-150" dirty="0"/>
              <a:t>아이야 놀자 등등 관광과도 관련된 카테고리가 있다</a:t>
            </a:r>
            <a:r>
              <a:rPr lang="en-US" altLang="ko-KR" sz="14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4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hlinkClick r:id="rId3"/>
              </a:rPr>
              <a:t>https://www.yanolja.com/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096000" y="2029731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야놀자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/>
          <p:nvPr/>
        </p:nvCxnSpPr>
        <p:spPr>
          <a:xfrm>
            <a:off x="6212163" y="277094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5.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A9D3EC4-ABBC-4750-8B5C-46FB59FF4C48}"/>
              </a:ext>
            </a:extLst>
          </p:cNvPr>
          <p:cNvSpPr/>
          <p:nvPr/>
        </p:nvSpPr>
        <p:spPr>
          <a:xfrm>
            <a:off x="274255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21927B4-7887-4415-A1CA-7D14481FAED2}"/>
              </a:ext>
            </a:extLst>
          </p:cNvPr>
          <p:cNvSpPr/>
          <p:nvPr/>
        </p:nvSpPr>
        <p:spPr>
          <a:xfrm>
            <a:off x="430767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3734194-A374-4D91-A1F2-5873841481CB}"/>
              </a:ext>
            </a:extLst>
          </p:cNvPr>
          <p:cNvSpPr/>
          <p:nvPr/>
        </p:nvSpPr>
        <p:spPr>
          <a:xfrm>
            <a:off x="611493" y="87393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607BBA-9651-4CC3-995C-C0557B96EFCE}"/>
              </a:ext>
            </a:extLst>
          </p:cNvPr>
          <p:cNvSpPr/>
          <p:nvPr/>
        </p:nvSpPr>
        <p:spPr>
          <a:xfrm>
            <a:off x="761000" y="97565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70838B-11B4-49CF-AD17-09AD11FCA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64" y="1263101"/>
            <a:ext cx="5275194" cy="50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10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3126"/>
            <a:ext cx="12192000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271505" y="1691925"/>
              <a:ext cx="3085986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    </a:t>
              </a:r>
              <a:r>
                <a:rPr lang="ko-KR" altLang="en-US" sz="3200" b="1" dirty="0" err="1">
                  <a:solidFill>
                    <a:schemeClr val="bg1"/>
                  </a:solidFill>
                </a:rPr>
                <a:t>야놀자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화면 구성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숙소 위치와 관광지 연결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) 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21651C6B-D8FE-4FFD-9830-52880D4E9B87}"/>
              </a:ext>
            </a:extLst>
          </p:cNvPr>
          <p:cNvSpPr/>
          <p:nvPr/>
        </p:nvSpPr>
        <p:spPr>
          <a:xfrm rot="5400000">
            <a:off x="5095245" y="3382453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718476-FF6B-4B1F-9C8B-5A271F660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9" y="873064"/>
            <a:ext cx="4314177" cy="56782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7649CE-94BB-479F-9028-00CB752D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22" y="873064"/>
            <a:ext cx="6214378" cy="57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3126"/>
            <a:ext cx="12192000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753393" y="1691925"/>
              <a:ext cx="2122207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    </a:t>
              </a:r>
              <a:r>
                <a:rPr lang="ko-KR" altLang="en-US" sz="3200" b="1" dirty="0" err="1">
                  <a:solidFill>
                    <a:schemeClr val="bg1"/>
                  </a:solidFill>
                </a:rPr>
                <a:t>야놀자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화면 구성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지역 테마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) 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5" name="이등변 삼각형 154">
            <a:extLst>
              <a:ext uri="{FF2B5EF4-FFF2-40B4-BE49-F238E27FC236}">
                <a16:creationId xmlns:a16="http://schemas.microsoft.com/office/drawing/2014/main" id="{21651C6B-D8FE-4FFD-9830-52880D4E9B87}"/>
              </a:ext>
            </a:extLst>
          </p:cNvPr>
          <p:cNvSpPr/>
          <p:nvPr/>
        </p:nvSpPr>
        <p:spPr>
          <a:xfrm rot="5400000">
            <a:off x="5095245" y="3382453"/>
            <a:ext cx="522285" cy="34357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FF36E9-2D2D-44DC-92D5-2646BC47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" y="953734"/>
            <a:ext cx="4735771" cy="56375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B46DDC-0E3B-42BB-9BC3-CDEE22659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18" y="971789"/>
            <a:ext cx="5386410" cy="551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6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93014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178560" y="331733"/>
            <a:ext cx="555793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빅데이터로 알려주는</a:t>
            </a:r>
            <a:endParaRPr lang="en-US" altLang="ko-KR" sz="3200" b="1" dirty="0"/>
          </a:p>
          <a:p>
            <a:r>
              <a:rPr lang="ko-KR" altLang="en-US" sz="3200" b="1" dirty="0"/>
              <a:t>맞춤형 여행지 정보 </a:t>
            </a:r>
            <a:r>
              <a:rPr lang="en-US" altLang="ko-KR" sz="3200" b="1" dirty="0"/>
              <a:t>“</a:t>
            </a:r>
            <a:r>
              <a:rPr lang="ko-KR" altLang="en-US" sz="3200" b="1" dirty="0"/>
              <a:t>여행예보</a:t>
            </a:r>
            <a:r>
              <a:rPr lang="en-US" altLang="ko-KR" sz="3200" b="1" dirty="0"/>
              <a:t>＂</a:t>
            </a:r>
          </a:p>
          <a:p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663800" y="2516946"/>
            <a:ext cx="5078137" cy="4201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홈페이지에 접속하면 먼저 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위치정보를 허용할 건지를 묻는다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가장 위에 검색창이 있으며</a:t>
            </a:r>
            <a:r>
              <a:rPr lang="en-US" altLang="ko-KR" sz="1600" spc="-150" dirty="0"/>
              <a:t>,  </a:t>
            </a:r>
            <a:r>
              <a:rPr lang="ko-KR" altLang="en-US" sz="1600" spc="-150" dirty="0"/>
              <a:t>검색창을 클릭하면 어제의 인기 검색어가 </a:t>
            </a:r>
            <a:r>
              <a:rPr lang="en-US" altLang="ko-KR" sz="1600" spc="-150" dirty="0"/>
              <a:t>1~10</a:t>
            </a:r>
            <a:r>
              <a:rPr lang="ko-KR" altLang="en-US" sz="1600" spc="-150" dirty="0"/>
              <a:t>위까지 올라오는 것을 볼 수 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출처</a:t>
            </a:r>
            <a:r>
              <a:rPr lang="en-US" altLang="ko-KR" sz="1600" spc="-150" dirty="0"/>
              <a:t>: </a:t>
            </a:r>
            <a:r>
              <a:rPr lang="ko-KR" altLang="en-US" sz="1600" spc="-150" dirty="0"/>
              <a:t>대한민국 구석구석 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>
                <a:hlinkClick r:id="rId2"/>
              </a:rPr>
              <a:t>https://korean.visitkorea.or.kr/forecast/getTourFocSrchForm.do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596284" y="1704995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여행예보  홈페이지 구성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>
            <a:cxnSpLocks/>
          </p:cNvCxnSpPr>
          <p:nvPr/>
        </p:nvCxnSpPr>
        <p:spPr>
          <a:xfrm>
            <a:off x="6596284" y="2289770"/>
            <a:ext cx="5113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6BE855-6A87-4F50-8F3B-3A6F5A191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6" y="1456644"/>
            <a:ext cx="6109787" cy="495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97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8CBA51-7031-442B-904D-53F237C262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D9BFB-3749-4B35-AB93-3A9B27A49B0A}"/>
              </a:ext>
            </a:extLst>
          </p:cNvPr>
          <p:cNvSpPr txBox="1"/>
          <p:nvPr/>
        </p:nvSpPr>
        <p:spPr>
          <a:xfrm>
            <a:off x="4428719" y="1310640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감사합니다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5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CFDDF3-7195-497B-BAA4-9666E5B0CC42}"/>
              </a:ext>
            </a:extLst>
          </p:cNvPr>
          <p:cNvCxnSpPr>
            <a:cxnSpLocks/>
          </p:cNvCxnSpPr>
          <p:nvPr/>
        </p:nvCxnSpPr>
        <p:spPr>
          <a:xfrm>
            <a:off x="1178560" y="1393014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178560" y="331733"/>
            <a:ext cx="555793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빅데이터로 알려주는</a:t>
            </a:r>
            <a:endParaRPr lang="en-US" altLang="ko-KR" sz="3200" b="1" dirty="0"/>
          </a:p>
          <a:p>
            <a:r>
              <a:rPr lang="ko-KR" altLang="en-US" sz="3200" b="1" dirty="0"/>
              <a:t>맞춤형 여행지 정보 </a:t>
            </a:r>
            <a:r>
              <a:rPr lang="en-US" altLang="ko-KR" sz="3200" b="1" dirty="0"/>
              <a:t>“</a:t>
            </a:r>
            <a:r>
              <a:rPr lang="ko-KR" altLang="en-US" sz="3200" b="1" dirty="0"/>
              <a:t>여행예보</a:t>
            </a:r>
            <a:r>
              <a:rPr lang="en-US" altLang="ko-KR" sz="3200" b="1" dirty="0"/>
              <a:t>＂</a:t>
            </a:r>
          </a:p>
          <a:p>
            <a:endParaRPr lang="ko-KR" altLang="en-US" sz="3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1A8B24-0DB7-40A6-AC56-AA92B2F83E5B}"/>
              </a:ext>
            </a:extLst>
          </p:cNvPr>
          <p:cNvSpPr txBox="1"/>
          <p:nvPr/>
        </p:nvSpPr>
        <p:spPr>
          <a:xfrm>
            <a:off x="6596284" y="2987598"/>
            <a:ext cx="5078137" cy="2206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spc="-150" dirty="0"/>
              <a:t>상세 검색으로 들어가게 되면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선택지로는 성별</a:t>
            </a:r>
            <a:r>
              <a:rPr lang="en-US" altLang="ko-KR" sz="2000" spc="-150" dirty="0"/>
              <a:t>, </a:t>
            </a:r>
            <a:r>
              <a:rPr lang="ko-KR" altLang="en-US" sz="2000" spc="-150" dirty="0" err="1"/>
              <a:t>충생연도</a:t>
            </a:r>
            <a:r>
              <a:rPr lang="en-US" altLang="ko-KR" sz="2000" spc="-150" dirty="0"/>
              <a:t>,  </a:t>
            </a:r>
            <a:r>
              <a:rPr lang="ko-KR" altLang="en-US" sz="2000" spc="-150" dirty="0"/>
              <a:t>출발지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소요시간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예정일자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 동반유형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방문목적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검색옵션이 있으며</a:t>
            </a:r>
            <a:r>
              <a:rPr lang="en-US" altLang="ko-KR" sz="2000" spc="-150" dirty="0"/>
              <a:t>, ‘</a:t>
            </a:r>
            <a:r>
              <a:rPr lang="ko-KR" altLang="en-US" sz="2000" spc="-150" dirty="0" err="1"/>
              <a:t>열린관광</a:t>
            </a:r>
            <a:r>
              <a:rPr lang="en-US" altLang="ko-KR" sz="2000" spc="-150" dirty="0"/>
              <a:t>’</a:t>
            </a:r>
            <a:r>
              <a:rPr lang="ko-KR" altLang="en-US" sz="2000" spc="-150" dirty="0"/>
              <a:t> 모두의 여행으로 휠체어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유모차 등 보조 이동수단을 사용하기 편리한 관광지도 클릭 할 수 있다</a:t>
            </a:r>
            <a:r>
              <a:rPr lang="en-US" altLang="ko-KR" sz="20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DFE1E4-2669-4325-B850-42C91A8F131C}"/>
              </a:ext>
            </a:extLst>
          </p:cNvPr>
          <p:cNvSpPr txBox="1"/>
          <p:nvPr/>
        </p:nvSpPr>
        <p:spPr>
          <a:xfrm>
            <a:off x="6596284" y="1704995"/>
            <a:ext cx="3727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여행예보  홈페이지 구성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2A673F-43CC-4B52-B3C0-040EB724F9A5}"/>
              </a:ext>
            </a:extLst>
          </p:cNvPr>
          <p:cNvCxnSpPr>
            <a:cxnSpLocks/>
          </p:cNvCxnSpPr>
          <p:nvPr/>
        </p:nvCxnSpPr>
        <p:spPr>
          <a:xfrm>
            <a:off x="6596284" y="2289770"/>
            <a:ext cx="51131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6B3D58-8515-4956-8398-BD157358AB03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7F14B1C-BC20-4BAE-B7BD-CDA877CA9E91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BEF0920-5626-4E77-AEBF-E0E7F861B633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8AF7095-2981-4181-845E-4C7D96B4D620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E3D8618-E4D9-44DA-B8ED-E9B12E17A31D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5A9A99-A471-455B-978A-420066FAAF42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86F57-3947-456A-843D-CDACCE1C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6" y="1559073"/>
            <a:ext cx="6093745" cy="484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1C72376B-40BF-4233-844A-F0B76B25613D}"/>
              </a:ext>
            </a:extLst>
          </p:cNvPr>
          <p:cNvSpPr/>
          <p:nvPr/>
        </p:nvSpPr>
        <p:spPr>
          <a:xfrm>
            <a:off x="742493" y="4936172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178560" y="365994"/>
            <a:ext cx="796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빅데이터로 알려주는</a:t>
            </a:r>
            <a:endParaRPr lang="en-US" altLang="ko-KR" sz="2400" b="1" dirty="0"/>
          </a:p>
          <a:p>
            <a:r>
              <a:rPr lang="ko-KR" altLang="en-US" sz="2400" b="1" dirty="0"/>
              <a:t>맞춤형 여행지 정보 </a:t>
            </a:r>
            <a:r>
              <a:rPr lang="en-US" altLang="ko-KR" sz="2400" b="1" dirty="0"/>
              <a:t>“</a:t>
            </a:r>
            <a:r>
              <a:rPr lang="ko-KR" altLang="en-US" sz="2400" b="1" dirty="0"/>
              <a:t>여행예보</a:t>
            </a:r>
            <a:r>
              <a:rPr lang="en-US" altLang="ko-KR" sz="2400" b="1" dirty="0"/>
              <a:t>” </a:t>
            </a:r>
            <a:r>
              <a:rPr lang="ko-KR" altLang="en-US" sz="2400" b="1" dirty="0"/>
              <a:t>홈페이지 세부 선택 사항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72378E6-3931-42A5-88F9-4885571257EF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8B70178-122E-4C45-8A9E-8EBDBB340BAA}"/>
              </a:ext>
            </a:extLst>
          </p:cNvPr>
          <p:cNvSpPr/>
          <p:nvPr/>
        </p:nvSpPr>
        <p:spPr>
          <a:xfrm>
            <a:off x="6356402" y="325690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1268822-A6E5-42D5-8B72-038C618BC19F}"/>
              </a:ext>
            </a:extLst>
          </p:cNvPr>
          <p:cNvSpPr/>
          <p:nvPr/>
        </p:nvSpPr>
        <p:spPr>
          <a:xfrm>
            <a:off x="6364309" y="49508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86E9644-5A46-4345-8089-8412F8B23E59}"/>
              </a:ext>
            </a:extLst>
          </p:cNvPr>
          <p:cNvSpPr/>
          <p:nvPr/>
        </p:nvSpPr>
        <p:spPr>
          <a:xfrm>
            <a:off x="6348493" y="1562954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40D353-5899-46EA-A77E-7B68151B67C2}"/>
              </a:ext>
            </a:extLst>
          </p:cNvPr>
          <p:cNvSpPr/>
          <p:nvPr/>
        </p:nvSpPr>
        <p:spPr>
          <a:xfrm>
            <a:off x="6348493" y="3256904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B1BCAB-10E7-42ED-AF6F-ADAED6BAF701}"/>
              </a:ext>
            </a:extLst>
          </p:cNvPr>
          <p:cNvSpPr/>
          <p:nvPr/>
        </p:nvSpPr>
        <p:spPr>
          <a:xfrm>
            <a:off x="6348493" y="4950854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E5799-B830-45E2-8D81-89949D055F71}"/>
              </a:ext>
            </a:extLst>
          </p:cNvPr>
          <p:cNvSpPr txBox="1"/>
          <p:nvPr/>
        </p:nvSpPr>
        <p:spPr>
          <a:xfrm>
            <a:off x="7430723" y="1872055"/>
            <a:ext cx="401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내외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3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내외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내외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5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내외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F071A98-7081-470D-9F5C-F29A000D68C1}"/>
              </a:ext>
            </a:extLst>
          </p:cNvPr>
          <p:cNvSpPr txBox="1"/>
          <p:nvPr/>
        </p:nvSpPr>
        <p:spPr>
          <a:xfrm>
            <a:off x="7471948" y="3495426"/>
            <a:ext cx="4018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월 일로 구성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ex) 2021-06-25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8CE22C-95C8-4DA1-BF3F-393261B150F1}"/>
              </a:ext>
            </a:extLst>
          </p:cNvPr>
          <p:cNvSpPr txBox="1"/>
          <p:nvPr/>
        </p:nvSpPr>
        <p:spPr>
          <a:xfrm>
            <a:off x="7430723" y="5250905"/>
            <a:ext cx="4018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혼행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혼자여행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친구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동료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연인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배우자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미성년자녀동반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가족여행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AE3CC62-7F39-4144-9679-0F3FB0513D7B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66F8573-204D-4442-A242-0B0BB83C8BBC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8A27331-55BC-4E2A-957D-B4637B54C2F9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8DBDDA-BE15-4484-B4CE-BFA2E0A356A2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7FF3ADB-2DD6-41E1-8BFC-B315A175B4C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916BA2-235B-4897-9192-03A4E24AE866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B14211-5683-4F6D-8FF3-DA9AC176B49F}"/>
              </a:ext>
            </a:extLst>
          </p:cNvPr>
          <p:cNvSpPr/>
          <p:nvPr/>
        </p:nvSpPr>
        <p:spPr>
          <a:xfrm>
            <a:off x="709178" y="159877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64D337-34AA-4B4D-9CF8-DA4D54EC708F}"/>
              </a:ext>
            </a:extLst>
          </p:cNvPr>
          <p:cNvSpPr/>
          <p:nvPr/>
        </p:nvSpPr>
        <p:spPr>
          <a:xfrm>
            <a:off x="700286" y="1591433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C1CEEA-31E8-407B-AD8A-FAFAB74E8EC7}"/>
              </a:ext>
            </a:extLst>
          </p:cNvPr>
          <p:cNvSpPr txBox="1"/>
          <p:nvPr/>
        </p:nvSpPr>
        <p:spPr>
          <a:xfrm>
            <a:off x="823292" y="1934257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성별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B3F8B7-64E7-4363-BDB0-E49ECEBCDF8B}"/>
              </a:ext>
            </a:extLst>
          </p:cNvPr>
          <p:cNvSpPr/>
          <p:nvPr/>
        </p:nvSpPr>
        <p:spPr>
          <a:xfrm>
            <a:off x="709177" y="3209355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356424-DF36-4396-AC01-2AFCE3AB4EFD}"/>
              </a:ext>
            </a:extLst>
          </p:cNvPr>
          <p:cNvSpPr/>
          <p:nvPr/>
        </p:nvSpPr>
        <p:spPr>
          <a:xfrm>
            <a:off x="700286" y="3209355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341700-41FF-4849-B0D4-FE7954C7ECC5}"/>
              </a:ext>
            </a:extLst>
          </p:cNvPr>
          <p:cNvSpPr txBox="1"/>
          <p:nvPr/>
        </p:nvSpPr>
        <p:spPr>
          <a:xfrm>
            <a:off x="1752920" y="5027103"/>
            <a:ext cx="4018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 </a:t>
            </a:r>
            <a:r>
              <a:rPr lang="ko-KR" altLang="en-US" sz="2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군구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단위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ex)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서울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강남구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EBD6520-6835-4A9E-A9B0-2D30A0EC4B1F}"/>
              </a:ext>
            </a:extLst>
          </p:cNvPr>
          <p:cNvSpPr/>
          <p:nvPr/>
        </p:nvSpPr>
        <p:spPr>
          <a:xfrm>
            <a:off x="726677" y="4936172"/>
            <a:ext cx="956547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2885F7-9B48-4A12-94B2-AF4C14584044}"/>
              </a:ext>
            </a:extLst>
          </p:cNvPr>
          <p:cNvSpPr txBox="1"/>
          <p:nvPr/>
        </p:nvSpPr>
        <p:spPr>
          <a:xfrm>
            <a:off x="1815561" y="3741648"/>
            <a:ext cx="4018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1921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2021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E0F055-5A21-439A-917B-0E7D5C7830FA}"/>
              </a:ext>
            </a:extLst>
          </p:cNvPr>
          <p:cNvSpPr txBox="1"/>
          <p:nvPr/>
        </p:nvSpPr>
        <p:spPr>
          <a:xfrm>
            <a:off x="1815561" y="1898437"/>
            <a:ext cx="4018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남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0DDC30-32BB-4BF5-A5A8-53232F6B8D7A}"/>
              </a:ext>
            </a:extLst>
          </p:cNvPr>
          <p:cNvSpPr txBox="1"/>
          <p:nvPr/>
        </p:nvSpPr>
        <p:spPr>
          <a:xfrm>
            <a:off x="832091" y="3587758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출생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연도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CEA98E-3326-4456-B523-76FAB27BE8DD}"/>
              </a:ext>
            </a:extLst>
          </p:cNvPr>
          <p:cNvSpPr txBox="1"/>
          <p:nvPr/>
        </p:nvSpPr>
        <p:spPr>
          <a:xfrm>
            <a:off x="691829" y="5435570"/>
            <a:ext cx="102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출발지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002599-A884-414A-9092-7487F1720C8B}"/>
              </a:ext>
            </a:extLst>
          </p:cNvPr>
          <p:cNvSpPr txBox="1"/>
          <p:nvPr/>
        </p:nvSpPr>
        <p:spPr>
          <a:xfrm>
            <a:off x="6464600" y="1878901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소요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시간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A877D1-AFC0-4307-8DE4-22D9CE749FB8}"/>
              </a:ext>
            </a:extLst>
          </p:cNvPr>
          <p:cNvSpPr txBox="1"/>
          <p:nvPr/>
        </p:nvSpPr>
        <p:spPr>
          <a:xfrm>
            <a:off x="6461290" y="3561479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예정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일자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865EB3-5B21-49B5-8655-0E9D3D4F9184}"/>
              </a:ext>
            </a:extLst>
          </p:cNvPr>
          <p:cNvSpPr txBox="1"/>
          <p:nvPr/>
        </p:nvSpPr>
        <p:spPr>
          <a:xfrm>
            <a:off x="6461289" y="5295046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동반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유형</a:t>
            </a:r>
          </a:p>
        </p:txBody>
      </p:sp>
    </p:spTree>
    <p:extLst>
      <p:ext uri="{BB962C8B-B14F-4D97-AF65-F5344CB8AC3E}">
        <p14:creationId xmlns:p14="http://schemas.microsoft.com/office/powerpoint/2010/main" val="112036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7B612-1560-4864-943D-D6CAED3FE88C}"/>
              </a:ext>
            </a:extLst>
          </p:cNvPr>
          <p:cNvSpPr txBox="1"/>
          <p:nvPr/>
        </p:nvSpPr>
        <p:spPr>
          <a:xfrm>
            <a:off x="1178560" y="365994"/>
            <a:ext cx="796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빅데이터로 알려주는</a:t>
            </a:r>
            <a:endParaRPr lang="en-US" altLang="ko-KR" sz="2400" b="1" dirty="0"/>
          </a:p>
          <a:p>
            <a:r>
              <a:rPr lang="ko-KR" altLang="en-US" sz="2400" b="1" dirty="0"/>
              <a:t>맞춤형 여행지 정보 </a:t>
            </a:r>
            <a:r>
              <a:rPr lang="en-US" altLang="ko-KR" sz="2400" b="1" dirty="0"/>
              <a:t>“</a:t>
            </a:r>
            <a:r>
              <a:rPr lang="ko-KR" altLang="en-US" sz="2400" b="1" dirty="0"/>
              <a:t>여행예보</a:t>
            </a:r>
            <a:r>
              <a:rPr lang="en-US" altLang="ko-KR" sz="2400" b="1" dirty="0"/>
              <a:t>” </a:t>
            </a:r>
            <a:r>
              <a:rPr lang="ko-KR" altLang="en-US" sz="2400" b="1" dirty="0"/>
              <a:t>홈페이지 세부 선택 사항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972D70F-0494-4285-BDB7-4D4B6BCA6803}"/>
              </a:ext>
            </a:extLst>
          </p:cNvPr>
          <p:cNvCxnSpPr>
            <a:cxnSpLocks/>
          </p:cNvCxnSpPr>
          <p:nvPr/>
        </p:nvCxnSpPr>
        <p:spPr>
          <a:xfrm>
            <a:off x="1178560" y="1312803"/>
            <a:ext cx="10721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AE3CC62-7F39-4144-9679-0F3FB0513D7B}"/>
              </a:ext>
            </a:extLst>
          </p:cNvPr>
          <p:cNvSpPr txBox="1"/>
          <p:nvPr/>
        </p:nvSpPr>
        <p:spPr>
          <a:xfrm>
            <a:off x="457200" y="451088"/>
            <a:ext cx="629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1,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766F8573-204D-4442-A242-0B0BB83C8BBC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8A27331-55BC-4E2A-957D-B4637B54C2F9}"/>
              </a:ext>
            </a:extLst>
          </p:cNvPr>
          <p:cNvSpPr/>
          <p:nvPr/>
        </p:nvSpPr>
        <p:spPr>
          <a:xfrm>
            <a:off x="26618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8D8DBDDA-BE15-4484-B4CE-BFA2E0A356A2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7FF3ADB-2DD6-41E1-8BFC-B315A175B4C4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916BA2-235B-4897-9192-03A4E24AE866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2B14211-5683-4F6D-8FF3-DA9AC176B49F}"/>
              </a:ext>
            </a:extLst>
          </p:cNvPr>
          <p:cNvSpPr/>
          <p:nvPr/>
        </p:nvSpPr>
        <p:spPr>
          <a:xfrm>
            <a:off x="709178" y="1598774"/>
            <a:ext cx="10659529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064D337-34AA-4B4D-9CF8-DA4D54EC708F}"/>
              </a:ext>
            </a:extLst>
          </p:cNvPr>
          <p:cNvSpPr/>
          <p:nvPr/>
        </p:nvSpPr>
        <p:spPr>
          <a:xfrm>
            <a:off x="700286" y="1591433"/>
            <a:ext cx="956547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C1CEEA-31E8-407B-AD8A-FAFAB74E8EC7}"/>
              </a:ext>
            </a:extLst>
          </p:cNvPr>
          <p:cNvSpPr txBox="1"/>
          <p:nvPr/>
        </p:nvSpPr>
        <p:spPr>
          <a:xfrm>
            <a:off x="823293" y="1934257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방문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목적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B3F8B7-64E7-4363-BDB0-E49ECEBCDF8B}"/>
              </a:ext>
            </a:extLst>
          </p:cNvPr>
          <p:cNvSpPr/>
          <p:nvPr/>
        </p:nvSpPr>
        <p:spPr>
          <a:xfrm>
            <a:off x="709177" y="3386767"/>
            <a:ext cx="1078155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E356424-DF36-4396-AC01-2AFCE3AB4EFD}"/>
              </a:ext>
            </a:extLst>
          </p:cNvPr>
          <p:cNvSpPr/>
          <p:nvPr/>
        </p:nvSpPr>
        <p:spPr>
          <a:xfrm>
            <a:off x="701268" y="3386767"/>
            <a:ext cx="956547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12885F7-9B48-4A12-94B2-AF4C14584044}"/>
              </a:ext>
            </a:extLst>
          </p:cNvPr>
          <p:cNvSpPr txBox="1"/>
          <p:nvPr/>
        </p:nvSpPr>
        <p:spPr>
          <a:xfrm>
            <a:off x="1841559" y="3495222"/>
            <a:ext cx="933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출발지 시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 제외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도서지역 포함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소요시간 무관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E0F055-5A21-439A-917B-0E7D5C7830FA}"/>
              </a:ext>
            </a:extLst>
          </p:cNvPr>
          <p:cNvSpPr txBox="1"/>
          <p:nvPr/>
        </p:nvSpPr>
        <p:spPr>
          <a:xfrm>
            <a:off x="1815561" y="1761445"/>
            <a:ext cx="93337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자연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경치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체험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학습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휴식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힐링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미식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레저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드라이브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역사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문화</a:t>
            </a:r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전통시장</a:t>
            </a:r>
            <a:endParaRPr lang="en-US" altLang="ko-KR" sz="28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0DDC30-32BB-4BF5-A5A8-53232F6B8D7A}"/>
              </a:ext>
            </a:extLst>
          </p:cNvPr>
          <p:cNvSpPr txBox="1"/>
          <p:nvPr/>
        </p:nvSpPr>
        <p:spPr>
          <a:xfrm>
            <a:off x="832092" y="3679889"/>
            <a:ext cx="745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검색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옵션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1"/>
          </a:fgClr>
          <a:bgClr>
            <a:srgbClr val="6C2FA4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1" y="0"/>
            <a:ext cx="6535008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796233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536255" y="1691925"/>
              <a:ext cx="25564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INPUT DATA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3937B8CE-4C87-4505-BE67-3CF60F06F6F1}"/>
              </a:ext>
            </a:extLst>
          </p:cNvPr>
          <p:cNvSpPr/>
          <p:nvPr/>
        </p:nvSpPr>
        <p:spPr>
          <a:xfrm>
            <a:off x="252945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C4C7440D-3521-4B37-A834-DC8E0AF9C1FC}"/>
              </a:ext>
            </a:extLst>
          </p:cNvPr>
          <p:cNvGrpSpPr/>
          <p:nvPr/>
        </p:nvGrpSpPr>
        <p:grpSpPr>
          <a:xfrm>
            <a:off x="6320926" y="-92"/>
            <a:ext cx="5871073" cy="6857998"/>
            <a:chOff x="574725" y="1670666"/>
            <a:chExt cx="4796235" cy="4801317"/>
          </a:xfrm>
        </p:grpSpPr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77EB94C6-0304-4085-9C05-E7720ADAE33F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DDD6046B-DD62-4B7F-9CF7-B1EF64A7EF80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A8E10AB-16CE-41A6-8B67-5BC050B8BC48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14B16A91-1FD1-4538-8ADE-2FFEAC75BAB8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3FB3974-DE97-4495-A0A0-0C96E8932EEC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5454A0F7-FF94-4F1C-9902-084602E4D1E2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050DA20A-3322-4142-82FF-C6EC7E918BA2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0EA11C4B-8295-4D85-986E-3F3BE1069E70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6BF41FA8-766E-46DC-BD11-2CD48AE988B7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D14CB866-A37D-4DC9-901A-350C95067CC2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A1637EA-22C4-44CF-8508-AD8A047D97CD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44AD9E5-CFD5-4CC2-88BE-44BED519B0F7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534F8DF6-6376-4E7B-866B-E18FE062CF8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F4FE5AF-0DCB-4974-B485-452B06D6872F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795AFEFB-2C24-468A-A7EF-66A451C1BB14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1357B053-1D09-4918-AF1F-6D10CDF930D7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43EC4CE-6AC1-46EC-B0A7-377099B8AC36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2802B923-656E-49BF-8C14-42CA038CB0CD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E88FF22-6250-4A51-BC30-F633F155213C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3243F9B9-A46E-4A0A-BF31-81E217ECFC53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7662546C-6006-4D3E-847F-781FEF213DCD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4AFE2DC5-5557-4BD5-98D4-5BAB9E3055A9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2C3AB394-8DBE-4F2F-B8BA-4E3022AB5021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27B1BE3B-73BE-4CB4-A5B7-995D9E62CEF3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C1F19406-BCB6-49B6-B4BA-1E189399E8DE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CB272C54-1AB0-4C0F-A972-7883464158C0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3E5494EB-0DA3-4F58-87E9-88772956736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6663E2E7-1575-4FAF-9CAF-C31CCC458B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731A4E8F-4EF7-4E74-961F-43FCB58B5328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0E923FE-96E0-4A24-882B-9606856FB1C0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A1CBCD18-B589-4C63-8EA7-84C1FFE75270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9ACAB939-20F5-4372-9D50-FA7C4192052B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12CF6CC5-72BE-4FE6-8644-312AC026228A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82B8D83A-47D0-47A2-939F-C876B95049E5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DF8CD53F-024A-49FC-A8DA-DF025494BB7E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116637EA-84C9-4AFE-82DD-D5E0B9EA96D7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92666091-21CE-480F-B6C8-E9A5FAA39E37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D6AD28CE-98BA-49D0-8C4E-8535B72A0402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8936CFE1-E4EB-4EA1-9068-7ECD3AC76802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C45520A3-4AF7-41D4-9445-7D9728B70D28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ADE3E9F1-8AD5-407C-B65F-FC4921B6C5E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BD66A0F2-A257-49C5-8D3C-DC374CABE3DD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22B30B3A-2A70-4F94-BCE6-007C074D1179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F50199FC-D165-48ED-A5FE-87F5C85EE396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188E2384-D70D-4561-B6BD-D34176B0434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786A8C02-4806-4C4E-8354-437C3FF9EAE7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1FF61D0B-E1E7-4085-959B-F47190C5D2A0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018DC56A-3187-45BC-8EC1-04DA422568B8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39F1F589-22DC-4C82-98D1-5B264945A7F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13A4AF9-B303-4A95-B3DA-962BE843411E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E156A2E-8C8C-429F-904B-80E6BEEF1CB5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8D6F671F-D77D-4EAF-941C-98AA44FBE0A4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62432362-CABE-45ED-A80B-E949B6D91231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FA02A9FF-D74F-4FFA-A7C9-3783853FDDB9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75AD8732-475B-4615-BCC7-42B632359A95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75AD645B-92F7-46D5-99EE-A65D6D716327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B0D9EE28-9806-42EB-ADA2-B3F7F413852D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77245522-1CC3-498E-B19E-94FDAB450EF7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71994BDF-5DFF-4084-B179-C645F4FFC092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73182A8-28AF-4B80-BE84-22E6DD4E9202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95DAB503-158E-45B1-B746-4EB9C6259327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BFC03C42-44FC-4E51-97DE-F5073250D0B7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7C5F064D-96F4-437E-B151-9A88A394B5D6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72993EDA-6CE5-4CAE-AE6B-13FA9CA376BD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8403DF56-51D9-4B2E-AAD7-88577AC31B02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27D04D1A-7455-4450-95E1-882C1F7F5167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0FDAB170-DA1C-48D0-8ED8-2539040C1D0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04214158-C302-4319-8996-677A5F2B3EF8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CF986246-8829-419F-9C26-79A7DCE16E2C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AC11279E-78C0-4CB7-B7BD-6F91F70150FF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1FA2C694-94F4-498D-9476-B1154DF11161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024A07B9-DF90-473D-B627-03C98C93821D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B12A6697-941F-4FB9-928F-2431326B9C15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2313968B-C6DA-485B-B396-049DDF4ACCA2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FC188940-4C76-4D90-A46E-CE2826349FFE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83000FF-5A29-4629-A8B3-E2195FD27B63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3E335625-3EB7-4545-8A0B-889EFB32C81E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4" name="타원 343">
              <a:extLst>
                <a:ext uri="{FF2B5EF4-FFF2-40B4-BE49-F238E27FC236}">
                  <a16:creationId xmlns:a16="http://schemas.microsoft.com/office/drawing/2014/main" id="{7FB20ECC-09E7-4B4D-90D9-3793001A5865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36E8BE35-68C1-45CB-81F0-C72895641843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4B2CF05E-7AD3-458C-B973-2F4EF8DE5E15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4852CF83-D593-443F-9386-7403AC7D70C4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8C60DA5F-0248-4694-BCB7-A2A2F61F181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4026ECF8-DAC3-4466-9F17-88EBAB9622B7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A391F1B7-D8D3-490F-B107-F2D75D6DCF5D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AD789A23-3F85-43DE-882F-C9434C24A78E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0FDCFA3F-7ED4-473A-BF06-DD21A2C67618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32449527-9005-498C-B558-757653460991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C4EC25EE-BC9A-4047-81DC-1B7EFCECD52A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DE029321-226B-4616-8282-94EA711C40B6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9B84EA13-62C6-4F50-8E18-3E61EEB74CE9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AA3242A7-C4B2-4C3B-A82C-5A8DE51402DE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3E88E5BE-2FDD-4F4A-B80A-94183914969E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8E1095AA-0525-41C9-9DB5-935123E04E04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A9849E-17BF-4B4C-9EB5-196815B56D9B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977779B4-F911-431A-AB53-2195D2776D6F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70035D00-3E33-46E1-82AB-1EA1BCA03F42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5A4F5523-F208-47D4-B557-A6D8CF5E7B78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6D6C6E27-EFFE-41D6-8B91-E528B38508D0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DCB3340C-84BB-4647-B4F9-0B5938DA4F2E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34C6091-8514-4731-819F-A3706EECAB5A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FD7FF349-F0D0-433B-82A3-1A20548E8630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7CD84D23-D703-464C-B61C-DA0B2E513F03}"/>
                </a:ext>
              </a:extLst>
            </p:cNvPr>
            <p:cNvSpPr/>
            <p:nvPr/>
          </p:nvSpPr>
          <p:spPr>
            <a:xfrm>
              <a:off x="574726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AFF2D828-8F4A-4A59-9722-ED6736549B4C}"/>
                </a:ext>
              </a:extLst>
            </p:cNvPr>
            <p:cNvSpPr/>
            <p:nvPr/>
          </p:nvSpPr>
          <p:spPr>
            <a:xfrm>
              <a:off x="574725" y="1670667"/>
              <a:ext cx="4796233" cy="416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84D767BD-BFCD-43DE-9D69-59A6AD3BB830}"/>
                </a:ext>
              </a:extLst>
            </p:cNvPr>
            <p:cNvSpPr txBox="1"/>
            <p:nvPr/>
          </p:nvSpPr>
          <p:spPr>
            <a:xfrm>
              <a:off x="1455934" y="1699760"/>
              <a:ext cx="30053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OUTPUT DATA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7698EBB-E935-4497-8762-C6DC531A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5" y="602249"/>
            <a:ext cx="6327022" cy="62946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87D801-C1EF-43F8-B2D4-6E0E4B3B1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46" y="602250"/>
            <a:ext cx="5869786" cy="62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89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1" y="0"/>
            <a:ext cx="6285273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796233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802811" y="1691925"/>
              <a:ext cx="2023357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검색옵션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3200" b="1" dirty="0">
                  <a:solidFill>
                    <a:schemeClr val="bg1"/>
                  </a:solidFill>
                </a:rPr>
                <a:t> 시도</a:t>
              </a:r>
            </a:p>
          </p:txBody>
        </p:sp>
      </p:grpSp>
      <p:sp>
        <p:nvSpPr>
          <p:cNvPr id="265" name="타원 264">
            <a:extLst>
              <a:ext uri="{FF2B5EF4-FFF2-40B4-BE49-F238E27FC236}">
                <a16:creationId xmlns:a16="http://schemas.microsoft.com/office/drawing/2014/main" id="{3937B8CE-4C87-4505-BE67-3CF60F06F6F1}"/>
              </a:ext>
            </a:extLst>
          </p:cNvPr>
          <p:cNvSpPr/>
          <p:nvPr/>
        </p:nvSpPr>
        <p:spPr>
          <a:xfrm>
            <a:off x="252945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C4C7440D-3521-4B37-A834-DC8E0AF9C1FC}"/>
              </a:ext>
            </a:extLst>
          </p:cNvPr>
          <p:cNvGrpSpPr/>
          <p:nvPr/>
        </p:nvGrpSpPr>
        <p:grpSpPr>
          <a:xfrm>
            <a:off x="6232236" y="-11805"/>
            <a:ext cx="6000912" cy="6857998"/>
            <a:chOff x="574725" y="1670666"/>
            <a:chExt cx="4796235" cy="4801317"/>
          </a:xfrm>
        </p:grpSpPr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77EB94C6-0304-4085-9C05-E7720ADAE33F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DDD6046B-DD62-4B7F-9CF7-B1EF64A7EF80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A8E10AB-16CE-41A6-8B67-5BC050B8BC48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14B16A91-1FD1-4538-8ADE-2FFEAC75BAB8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33FB3974-DE97-4495-A0A0-0C96E8932EEC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5454A0F7-FF94-4F1C-9902-084602E4D1E2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050DA20A-3322-4142-82FF-C6EC7E918BA2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0EA11C4B-8295-4D85-986E-3F3BE1069E70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6BF41FA8-766E-46DC-BD11-2CD48AE988B7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D14CB866-A37D-4DC9-901A-350C95067CC2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0A1637EA-22C4-44CF-8508-AD8A047D97CD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544AD9E5-CFD5-4CC2-88BE-44BED519B0F7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534F8DF6-6376-4E7B-866B-E18FE062CF8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4F4FE5AF-0DCB-4974-B485-452B06D6872F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795AFEFB-2C24-468A-A7EF-66A451C1BB14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1357B053-1D09-4918-AF1F-6D10CDF930D7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743EC4CE-6AC1-46EC-B0A7-377099B8AC36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2802B923-656E-49BF-8C14-42CA038CB0CD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3E88FF22-6250-4A51-BC30-F633F155213C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3243F9B9-A46E-4A0A-BF31-81E217ECFC53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7662546C-6006-4D3E-847F-781FEF213DCD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4AFE2DC5-5557-4BD5-98D4-5BAB9E3055A9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2C3AB394-8DBE-4F2F-B8BA-4E3022AB5021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27B1BE3B-73BE-4CB4-A5B7-995D9E62CEF3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C1F19406-BCB6-49B6-B4BA-1E189399E8DE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CB272C54-1AB0-4C0F-A972-7883464158C0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3E5494EB-0DA3-4F58-87E9-88772956736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6663E2E7-1575-4FAF-9CAF-C31CCC458B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731A4E8F-4EF7-4E74-961F-43FCB58B5328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40E923FE-96E0-4A24-882B-9606856FB1C0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A1CBCD18-B589-4C63-8EA7-84C1FFE75270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9ACAB939-20F5-4372-9D50-FA7C4192052B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12CF6CC5-72BE-4FE6-8644-312AC026228A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82B8D83A-47D0-47A2-939F-C876B95049E5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DF8CD53F-024A-49FC-A8DA-DF025494BB7E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116637EA-84C9-4AFE-82DD-D5E0B9EA96D7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92666091-21CE-480F-B6C8-E9A5FAA39E37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D6AD28CE-98BA-49D0-8C4E-8535B72A0402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8936CFE1-E4EB-4EA1-9068-7ECD3AC76802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C45520A3-4AF7-41D4-9445-7D9728B70D28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ADE3E9F1-8AD5-407C-B65F-FC4921B6C5E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BD66A0F2-A257-49C5-8D3C-DC374CABE3DD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22B30B3A-2A70-4F94-BCE6-007C074D1179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F50199FC-D165-48ED-A5FE-87F5C85EE396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188E2384-D70D-4561-B6BD-D34176B0434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786A8C02-4806-4C4E-8354-437C3FF9EAE7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1FF61D0B-E1E7-4085-959B-F47190C5D2A0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018DC56A-3187-45BC-8EC1-04DA422568B8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39F1F589-22DC-4C82-98D1-5B264945A7F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id="{513A4AF9-B303-4A95-B3DA-962BE843411E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7" name="타원 316">
              <a:extLst>
                <a:ext uri="{FF2B5EF4-FFF2-40B4-BE49-F238E27FC236}">
                  <a16:creationId xmlns:a16="http://schemas.microsoft.com/office/drawing/2014/main" id="{1E156A2E-8C8C-429F-904B-80E6BEEF1CB5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8" name="타원 317">
              <a:extLst>
                <a:ext uri="{FF2B5EF4-FFF2-40B4-BE49-F238E27FC236}">
                  <a16:creationId xmlns:a16="http://schemas.microsoft.com/office/drawing/2014/main" id="{8D6F671F-D77D-4EAF-941C-98AA44FBE0A4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9" name="타원 318">
              <a:extLst>
                <a:ext uri="{FF2B5EF4-FFF2-40B4-BE49-F238E27FC236}">
                  <a16:creationId xmlns:a16="http://schemas.microsoft.com/office/drawing/2014/main" id="{62432362-CABE-45ED-A80B-E949B6D91231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0" name="타원 319">
              <a:extLst>
                <a:ext uri="{FF2B5EF4-FFF2-40B4-BE49-F238E27FC236}">
                  <a16:creationId xmlns:a16="http://schemas.microsoft.com/office/drawing/2014/main" id="{FA02A9FF-D74F-4FFA-A7C9-3783853FDDB9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75AD8732-475B-4615-BCC7-42B632359A95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2" name="타원 321">
              <a:extLst>
                <a:ext uri="{FF2B5EF4-FFF2-40B4-BE49-F238E27FC236}">
                  <a16:creationId xmlns:a16="http://schemas.microsoft.com/office/drawing/2014/main" id="{75AD645B-92F7-46D5-99EE-A65D6D716327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3" name="타원 322">
              <a:extLst>
                <a:ext uri="{FF2B5EF4-FFF2-40B4-BE49-F238E27FC236}">
                  <a16:creationId xmlns:a16="http://schemas.microsoft.com/office/drawing/2014/main" id="{B0D9EE28-9806-42EB-ADA2-B3F7F413852D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4" name="타원 323">
              <a:extLst>
                <a:ext uri="{FF2B5EF4-FFF2-40B4-BE49-F238E27FC236}">
                  <a16:creationId xmlns:a16="http://schemas.microsoft.com/office/drawing/2014/main" id="{77245522-1CC3-498E-B19E-94FDAB450EF7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71994BDF-5DFF-4084-B179-C645F4FFC092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973182A8-28AF-4B80-BE84-22E6DD4E9202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95DAB503-158E-45B1-B746-4EB9C6259327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BFC03C42-44FC-4E51-97DE-F5073250D0B7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29" name="타원 328">
              <a:extLst>
                <a:ext uri="{FF2B5EF4-FFF2-40B4-BE49-F238E27FC236}">
                  <a16:creationId xmlns:a16="http://schemas.microsoft.com/office/drawing/2014/main" id="{7C5F064D-96F4-437E-B151-9A88A394B5D6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0" name="타원 329">
              <a:extLst>
                <a:ext uri="{FF2B5EF4-FFF2-40B4-BE49-F238E27FC236}">
                  <a16:creationId xmlns:a16="http://schemas.microsoft.com/office/drawing/2014/main" id="{72993EDA-6CE5-4CAE-AE6B-13FA9CA376BD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1" name="타원 330">
              <a:extLst>
                <a:ext uri="{FF2B5EF4-FFF2-40B4-BE49-F238E27FC236}">
                  <a16:creationId xmlns:a16="http://schemas.microsoft.com/office/drawing/2014/main" id="{8403DF56-51D9-4B2E-AAD7-88577AC31B02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2" name="타원 331">
              <a:extLst>
                <a:ext uri="{FF2B5EF4-FFF2-40B4-BE49-F238E27FC236}">
                  <a16:creationId xmlns:a16="http://schemas.microsoft.com/office/drawing/2014/main" id="{27D04D1A-7455-4450-95E1-882C1F7F5167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3" name="타원 332">
              <a:extLst>
                <a:ext uri="{FF2B5EF4-FFF2-40B4-BE49-F238E27FC236}">
                  <a16:creationId xmlns:a16="http://schemas.microsoft.com/office/drawing/2014/main" id="{0FDAB170-DA1C-48D0-8ED8-2539040C1D0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4" name="타원 333">
              <a:extLst>
                <a:ext uri="{FF2B5EF4-FFF2-40B4-BE49-F238E27FC236}">
                  <a16:creationId xmlns:a16="http://schemas.microsoft.com/office/drawing/2014/main" id="{04214158-C302-4319-8996-677A5F2B3EF8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5" name="타원 334">
              <a:extLst>
                <a:ext uri="{FF2B5EF4-FFF2-40B4-BE49-F238E27FC236}">
                  <a16:creationId xmlns:a16="http://schemas.microsoft.com/office/drawing/2014/main" id="{CF986246-8829-419F-9C26-79A7DCE16E2C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6" name="타원 335">
              <a:extLst>
                <a:ext uri="{FF2B5EF4-FFF2-40B4-BE49-F238E27FC236}">
                  <a16:creationId xmlns:a16="http://schemas.microsoft.com/office/drawing/2014/main" id="{AC11279E-78C0-4CB7-B7BD-6F91F70150FF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7" name="타원 336">
              <a:extLst>
                <a:ext uri="{FF2B5EF4-FFF2-40B4-BE49-F238E27FC236}">
                  <a16:creationId xmlns:a16="http://schemas.microsoft.com/office/drawing/2014/main" id="{1FA2C694-94F4-498D-9476-B1154DF11161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024A07B9-DF90-473D-B627-03C98C93821D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39" name="타원 338">
              <a:extLst>
                <a:ext uri="{FF2B5EF4-FFF2-40B4-BE49-F238E27FC236}">
                  <a16:creationId xmlns:a16="http://schemas.microsoft.com/office/drawing/2014/main" id="{B12A6697-941F-4FB9-928F-2431326B9C15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0" name="타원 339">
              <a:extLst>
                <a:ext uri="{FF2B5EF4-FFF2-40B4-BE49-F238E27FC236}">
                  <a16:creationId xmlns:a16="http://schemas.microsoft.com/office/drawing/2014/main" id="{2313968B-C6DA-485B-B396-049DDF4ACCA2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1" name="타원 340">
              <a:extLst>
                <a:ext uri="{FF2B5EF4-FFF2-40B4-BE49-F238E27FC236}">
                  <a16:creationId xmlns:a16="http://schemas.microsoft.com/office/drawing/2014/main" id="{FC188940-4C76-4D90-A46E-CE2826349FFE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2" name="타원 341">
              <a:extLst>
                <a:ext uri="{FF2B5EF4-FFF2-40B4-BE49-F238E27FC236}">
                  <a16:creationId xmlns:a16="http://schemas.microsoft.com/office/drawing/2014/main" id="{283000FF-5A29-4629-A8B3-E2195FD27B63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3" name="타원 342">
              <a:extLst>
                <a:ext uri="{FF2B5EF4-FFF2-40B4-BE49-F238E27FC236}">
                  <a16:creationId xmlns:a16="http://schemas.microsoft.com/office/drawing/2014/main" id="{3E335625-3EB7-4545-8A0B-889EFB32C81E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4" name="타원 343">
              <a:extLst>
                <a:ext uri="{FF2B5EF4-FFF2-40B4-BE49-F238E27FC236}">
                  <a16:creationId xmlns:a16="http://schemas.microsoft.com/office/drawing/2014/main" id="{7FB20ECC-09E7-4B4D-90D9-3793001A5865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5" name="타원 344">
              <a:extLst>
                <a:ext uri="{FF2B5EF4-FFF2-40B4-BE49-F238E27FC236}">
                  <a16:creationId xmlns:a16="http://schemas.microsoft.com/office/drawing/2014/main" id="{36E8BE35-68C1-45CB-81F0-C72895641843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6" name="타원 345">
              <a:extLst>
                <a:ext uri="{FF2B5EF4-FFF2-40B4-BE49-F238E27FC236}">
                  <a16:creationId xmlns:a16="http://schemas.microsoft.com/office/drawing/2014/main" id="{4B2CF05E-7AD3-458C-B973-2F4EF8DE5E15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7" name="타원 346">
              <a:extLst>
                <a:ext uri="{FF2B5EF4-FFF2-40B4-BE49-F238E27FC236}">
                  <a16:creationId xmlns:a16="http://schemas.microsoft.com/office/drawing/2014/main" id="{4852CF83-D593-443F-9386-7403AC7D70C4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8" name="타원 347">
              <a:extLst>
                <a:ext uri="{FF2B5EF4-FFF2-40B4-BE49-F238E27FC236}">
                  <a16:creationId xmlns:a16="http://schemas.microsoft.com/office/drawing/2014/main" id="{8C60DA5F-0248-4694-BCB7-A2A2F61F181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9" name="타원 348">
              <a:extLst>
                <a:ext uri="{FF2B5EF4-FFF2-40B4-BE49-F238E27FC236}">
                  <a16:creationId xmlns:a16="http://schemas.microsoft.com/office/drawing/2014/main" id="{4026ECF8-DAC3-4466-9F17-88EBAB9622B7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0" name="타원 349">
              <a:extLst>
                <a:ext uri="{FF2B5EF4-FFF2-40B4-BE49-F238E27FC236}">
                  <a16:creationId xmlns:a16="http://schemas.microsoft.com/office/drawing/2014/main" id="{A391F1B7-D8D3-490F-B107-F2D75D6DCF5D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1" name="타원 350">
              <a:extLst>
                <a:ext uri="{FF2B5EF4-FFF2-40B4-BE49-F238E27FC236}">
                  <a16:creationId xmlns:a16="http://schemas.microsoft.com/office/drawing/2014/main" id="{AD789A23-3F85-43DE-882F-C9434C24A78E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0FDCFA3F-7ED4-473A-BF06-DD21A2C67618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32449527-9005-498C-B558-757653460991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C4EC25EE-BC9A-4047-81DC-1B7EFCECD52A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DE029321-226B-4616-8282-94EA711C40B6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9B84EA13-62C6-4F50-8E18-3E61EEB74CE9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AA3242A7-C4B2-4C3B-A82C-5A8DE51402DE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3E88E5BE-2FDD-4F4A-B80A-94183914969E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8E1095AA-0525-41C9-9DB5-935123E04E04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AEA9849E-17BF-4B4C-9EB5-196815B56D9B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977779B4-F911-431A-AB53-2195D2776D6F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70035D00-3E33-46E1-82AB-1EA1BCA03F42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3" name="타원 362">
              <a:extLst>
                <a:ext uri="{FF2B5EF4-FFF2-40B4-BE49-F238E27FC236}">
                  <a16:creationId xmlns:a16="http://schemas.microsoft.com/office/drawing/2014/main" id="{5A4F5523-F208-47D4-B557-A6D8CF5E7B78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6D6C6E27-EFFE-41D6-8B91-E528B38508D0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5" name="타원 364">
              <a:extLst>
                <a:ext uri="{FF2B5EF4-FFF2-40B4-BE49-F238E27FC236}">
                  <a16:creationId xmlns:a16="http://schemas.microsoft.com/office/drawing/2014/main" id="{DCB3340C-84BB-4647-B4F9-0B5938DA4F2E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34C6091-8514-4731-819F-A3706EECAB5A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FD7FF349-F0D0-433B-82A3-1A20548E8630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직사각형 367">
              <a:extLst>
                <a:ext uri="{FF2B5EF4-FFF2-40B4-BE49-F238E27FC236}">
                  <a16:creationId xmlns:a16="http://schemas.microsoft.com/office/drawing/2014/main" id="{7CD84D23-D703-464C-B61C-DA0B2E513F03}"/>
                </a:ext>
              </a:extLst>
            </p:cNvPr>
            <p:cNvSpPr/>
            <p:nvPr/>
          </p:nvSpPr>
          <p:spPr>
            <a:xfrm>
              <a:off x="574726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9" name="직사각형 368">
              <a:extLst>
                <a:ext uri="{FF2B5EF4-FFF2-40B4-BE49-F238E27FC236}">
                  <a16:creationId xmlns:a16="http://schemas.microsoft.com/office/drawing/2014/main" id="{AFF2D828-8F4A-4A59-9722-ED6736549B4C}"/>
                </a:ext>
              </a:extLst>
            </p:cNvPr>
            <p:cNvSpPr/>
            <p:nvPr/>
          </p:nvSpPr>
          <p:spPr>
            <a:xfrm>
              <a:off x="574725" y="1670667"/>
              <a:ext cx="4796233" cy="416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19" name="TextBox 218">
            <a:extLst>
              <a:ext uri="{FF2B5EF4-FFF2-40B4-BE49-F238E27FC236}">
                <a16:creationId xmlns:a16="http://schemas.microsoft.com/office/drawing/2014/main" id="{04E6B29D-8CF1-45EB-B0C7-1D8FB485B0C6}"/>
              </a:ext>
            </a:extLst>
          </p:cNvPr>
          <p:cNvSpPr txBox="1"/>
          <p:nvPr/>
        </p:nvSpPr>
        <p:spPr>
          <a:xfrm>
            <a:off x="7933945" y="-8663"/>
            <a:ext cx="2752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검색옵션</a:t>
            </a:r>
            <a:r>
              <a:rPr lang="en-US" altLang="ko-KR" sz="3200" b="1" dirty="0">
                <a:solidFill>
                  <a:schemeClr val="bg1"/>
                </a:solidFill>
              </a:rPr>
              <a:t>: </a:t>
            </a:r>
            <a:r>
              <a:rPr lang="ko-KR" altLang="en-US" sz="3200" b="1" dirty="0">
                <a:solidFill>
                  <a:schemeClr val="bg1"/>
                </a:solidFill>
              </a:rPr>
              <a:t> 서울</a:t>
            </a: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EC72334B-1326-4D63-BB3C-F1A5599C4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" y="617845"/>
            <a:ext cx="6080676" cy="6294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7298C5-E77F-425D-A771-D9979B2CE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79" y="594204"/>
            <a:ext cx="6018865" cy="63182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12E9339-6B03-4AC1-B8C7-6E45D67F5AA5}"/>
              </a:ext>
            </a:extLst>
          </p:cNvPr>
          <p:cNvSpPr/>
          <p:nvPr/>
        </p:nvSpPr>
        <p:spPr>
          <a:xfrm>
            <a:off x="4685947" y="884434"/>
            <a:ext cx="1375481" cy="3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8AA1364E-30D3-4FF9-B002-55598481C24D}"/>
              </a:ext>
            </a:extLst>
          </p:cNvPr>
          <p:cNvSpPr/>
          <p:nvPr/>
        </p:nvSpPr>
        <p:spPr>
          <a:xfrm>
            <a:off x="10806931" y="1339899"/>
            <a:ext cx="1375481" cy="3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0D444A9F-0811-4613-8522-B2A6B54646C9}"/>
              </a:ext>
            </a:extLst>
          </p:cNvPr>
          <p:cNvSpPr/>
          <p:nvPr/>
        </p:nvSpPr>
        <p:spPr>
          <a:xfrm>
            <a:off x="10815938" y="641045"/>
            <a:ext cx="1375481" cy="385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74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E7EAE7CD-BE1A-47C3-81D1-259322268AC9}"/>
              </a:ext>
            </a:extLst>
          </p:cNvPr>
          <p:cNvSpPr/>
          <p:nvPr/>
        </p:nvSpPr>
        <p:spPr>
          <a:xfrm>
            <a:off x="101600" y="91440"/>
            <a:ext cx="113826" cy="11382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44E438D-C683-461A-8C6C-28097B0AF7CB}"/>
              </a:ext>
            </a:extLst>
          </p:cNvPr>
          <p:cNvSpPr/>
          <p:nvPr/>
        </p:nvSpPr>
        <p:spPr>
          <a:xfrm>
            <a:off x="430767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BA0E0C8-2073-4002-B55A-9F43117FCDFE}"/>
              </a:ext>
            </a:extLst>
          </p:cNvPr>
          <p:cNvSpPr/>
          <p:nvPr/>
        </p:nvSpPr>
        <p:spPr>
          <a:xfrm>
            <a:off x="595351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7D6A6A6-8AC9-4EC4-A994-E8DEF1686A6D}"/>
              </a:ext>
            </a:extLst>
          </p:cNvPr>
          <p:cNvSpPr/>
          <p:nvPr/>
        </p:nvSpPr>
        <p:spPr>
          <a:xfrm>
            <a:off x="759934" y="91440"/>
            <a:ext cx="113826" cy="113826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DC48D0-A5E4-4507-A834-EB3D4791FBB9}"/>
              </a:ext>
            </a:extLst>
          </p:cNvPr>
          <p:cNvGrpSpPr/>
          <p:nvPr/>
        </p:nvGrpSpPr>
        <p:grpSpPr>
          <a:xfrm>
            <a:off x="0" y="43126"/>
            <a:ext cx="12192000" cy="6858000"/>
            <a:chOff x="574725" y="1670666"/>
            <a:chExt cx="4803561" cy="4801317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2371BAB-FE9A-45B7-9CC5-4DFBB56A9810}"/>
                </a:ext>
              </a:extLst>
            </p:cNvPr>
            <p:cNvSpPr/>
            <p:nvPr/>
          </p:nvSpPr>
          <p:spPr>
            <a:xfrm>
              <a:off x="3268334" y="4043422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4E5B577-FD9F-4D48-B1B3-38519BBE2714}"/>
                </a:ext>
              </a:extLst>
            </p:cNvPr>
            <p:cNvSpPr/>
            <p:nvPr/>
          </p:nvSpPr>
          <p:spPr>
            <a:xfrm>
              <a:off x="1895785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65F8C71-6BB1-484B-B03F-394AEDB37AA4}"/>
                </a:ext>
              </a:extLst>
            </p:cNvPr>
            <p:cNvSpPr/>
            <p:nvPr/>
          </p:nvSpPr>
          <p:spPr>
            <a:xfrm>
              <a:off x="2165050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06301FD-85D5-4FCF-AA30-F83A9C31CB46}"/>
                </a:ext>
              </a:extLst>
            </p:cNvPr>
            <p:cNvSpPr/>
            <p:nvPr/>
          </p:nvSpPr>
          <p:spPr>
            <a:xfrm>
              <a:off x="2434314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F6A4A70D-FA29-4A28-B534-A97EDC9FA6B1}"/>
                </a:ext>
              </a:extLst>
            </p:cNvPr>
            <p:cNvSpPr/>
            <p:nvPr/>
          </p:nvSpPr>
          <p:spPr>
            <a:xfrm>
              <a:off x="2703579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F802FAB-EB41-44A4-B8EB-A4232D329E26}"/>
                </a:ext>
              </a:extLst>
            </p:cNvPr>
            <p:cNvSpPr/>
            <p:nvPr/>
          </p:nvSpPr>
          <p:spPr>
            <a:xfrm>
              <a:off x="2972843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B4DFFB8-6908-4879-B585-3E163FA2578A}"/>
                </a:ext>
              </a:extLst>
            </p:cNvPr>
            <p:cNvSpPr/>
            <p:nvPr/>
          </p:nvSpPr>
          <p:spPr>
            <a:xfrm>
              <a:off x="3242107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6DC8CBC-8CFE-4300-BC40-C6D0F03B104D}"/>
                </a:ext>
              </a:extLst>
            </p:cNvPr>
            <p:cNvSpPr/>
            <p:nvPr/>
          </p:nvSpPr>
          <p:spPr>
            <a:xfrm>
              <a:off x="3511372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F6E76FA0-CB6A-4A9A-91EC-42D42DE1C88B}"/>
                </a:ext>
              </a:extLst>
            </p:cNvPr>
            <p:cNvSpPr/>
            <p:nvPr/>
          </p:nvSpPr>
          <p:spPr>
            <a:xfrm>
              <a:off x="3780636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1B990272-55A1-42CA-9FFE-4251C68C1BD4}"/>
                </a:ext>
              </a:extLst>
            </p:cNvPr>
            <p:cNvSpPr/>
            <p:nvPr/>
          </p:nvSpPr>
          <p:spPr>
            <a:xfrm>
              <a:off x="4049901" y="2168295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3944B9B-8CE1-4C68-96B1-A3579651F617}"/>
                </a:ext>
              </a:extLst>
            </p:cNvPr>
            <p:cNvSpPr/>
            <p:nvPr/>
          </p:nvSpPr>
          <p:spPr>
            <a:xfrm>
              <a:off x="1626521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85FE28A-6B7E-41DC-86EA-3B11B0398A2E}"/>
                </a:ext>
              </a:extLst>
            </p:cNvPr>
            <p:cNvSpPr/>
            <p:nvPr/>
          </p:nvSpPr>
          <p:spPr>
            <a:xfrm>
              <a:off x="1895785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76B16A4E-D5A8-46DF-A9C5-F41E79D3CC06}"/>
                </a:ext>
              </a:extLst>
            </p:cNvPr>
            <p:cNvSpPr/>
            <p:nvPr/>
          </p:nvSpPr>
          <p:spPr>
            <a:xfrm>
              <a:off x="2165050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936D62D-80DB-4BE2-9030-368482E0934B}"/>
                </a:ext>
              </a:extLst>
            </p:cNvPr>
            <p:cNvSpPr/>
            <p:nvPr/>
          </p:nvSpPr>
          <p:spPr>
            <a:xfrm>
              <a:off x="2434314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D3CBF86-3C65-4354-B2FD-1F2A28713FBD}"/>
                </a:ext>
              </a:extLst>
            </p:cNvPr>
            <p:cNvSpPr/>
            <p:nvPr/>
          </p:nvSpPr>
          <p:spPr>
            <a:xfrm>
              <a:off x="2703579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D825809A-CE38-4987-8EC6-C3C68C43E85F}"/>
                </a:ext>
              </a:extLst>
            </p:cNvPr>
            <p:cNvSpPr/>
            <p:nvPr/>
          </p:nvSpPr>
          <p:spPr>
            <a:xfrm>
              <a:off x="2972843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85DD305-AD5D-4A55-BCC6-BF033036A305}"/>
                </a:ext>
              </a:extLst>
            </p:cNvPr>
            <p:cNvSpPr/>
            <p:nvPr/>
          </p:nvSpPr>
          <p:spPr>
            <a:xfrm>
              <a:off x="3242107" y="2464168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DFCD7BA2-A8DC-48F4-87A8-80EC82DE7445}"/>
                </a:ext>
              </a:extLst>
            </p:cNvPr>
            <p:cNvSpPr/>
            <p:nvPr/>
          </p:nvSpPr>
          <p:spPr>
            <a:xfrm>
              <a:off x="3511372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0E59D91-1612-4A5A-BA32-91623B887D96}"/>
                </a:ext>
              </a:extLst>
            </p:cNvPr>
            <p:cNvSpPr/>
            <p:nvPr/>
          </p:nvSpPr>
          <p:spPr>
            <a:xfrm>
              <a:off x="3780636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35F0E7B1-CC1A-44C0-8B8D-A659C1D3916B}"/>
                </a:ext>
              </a:extLst>
            </p:cNvPr>
            <p:cNvSpPr/>
            <p:nvPr/>
          </p:nvSpPr>
          <p:spPr>
            <a:xfrm>
              <a:off x="4049901" y="2464168"/>
              <a:ext cx="216810" cy="21681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C147AB06-AF24-4E95-964A-0003A233A25C}"/>
                </a:ext>
              </a:extLst>
            </p:cNvPr>
            <p:cNvSpPr/>
            <p:nvPr/>
          </p:nvSpPr>
          <p:spPr>
            <a:xfrm>
              <a:off x="162652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F7F5D55-9260-46CE-AA7C-96E3F1AFB025}"/>
                </a:ext>
              </a:extLst>
            </p:cNvPr>
            <p:cNvSpPr/>
            <p:nvPr/>
          </p:nvSpPr>
          <p:spPr>
            <a:xfrm>
              <a:off x="1895785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A369919-0076-4C78-9C46-77701FD2AAAB}"/>
                </a:ext>
              </a:extLst>
            </p:cNvPr>
            <p:cNvSpPr/>
            <p:nvPr/>
          </p:nvSpPr>
          <p:spPr>
            <a:xfrm>
              <a:off x="2165050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BD00CEFC-83C9-47BD-98C2-31881D90E19B}"/>
                </a:ext>
              </a:extLst>
            </p:cNvPr>
            <p:cNvSpPr/>
            <p:nvPr/>
          </p:nvSpPr>
          <p:spPr>
            <a:xfrm>
              <a:off x="2434314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75F703E-C0C4-43F9-8556-4151994D2F5A}"/>
                </a:ext>
              </a:extLst>
            </p:cNvPr>
            <p:cNvSpPr/>
            <p:nvPr/>
          </p:nvSpPr>
          <p:spPr>
            <a:xfrm>
              <a:off x="2703579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E34CF5A-9354-44E4-9D28-6E191E464BE2}"/>
                </a:ext>
              </a:extLst>
            </p:cNvPr>
            <p:cNvSpPr/>
            <p:nvPr/>
          </p:nvSpPr>
          <p:spPr>
            <a:xfrm>
              <a:off x="2972843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39A30D58-97AD-4BE8-9885-2FCC73885208}"/>
                </a:ext>
              </a:extLst>
            </p:cNvPr>
            <p:cNvSpPr/>
            <p:nvPr/>
          </p:nvSpPr>
          <p:spPr>
            <a:xfrm>
              <a:off x="3389369" y="2711499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C77FC5DD-754F-410E-B9A0-C798B607A8AA}"/>
                </a:ext>
              </a:extLst>
            </p:cNvPr>
            <p:cNvSpPr/>
            <p:nvPr/>
          </p:nvSpPr>
          <p:spPr>
            <a:xfrm>
              <a:off x="3511372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34A5EE2-3B5D-46DC-9136-CC53F5520237}"/>
                </a:ext>
              </a:extLst>
            </p:cNvPr>
            <p:cNvSpPr/>
            <p:nvPr/>
          </p:nvSpPr>
          <p:spPr>
            <a:xfrm>
              <a:off x="3780636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C832686F-35D7-4D42-B929-D2F84CA7771B}"/>
                </a:ext>
              </a:extLst>
            </p:cNvPr>
            <p:cNvSpPr/>
            <p:nvPr/>
          </p:nvSpPr>
          <p:spPr>
            <a:xfrm>
              <a:off x="4049901" y="2760041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7AAC7EC4-70A8-4998-8672-4FD1B3BD2171}"/>
                </a:ext>
              </a:extLst>
            </p:cNvPr>
            <p:cNvSpPr/>
            <p:nvPr/>
          </p:nvSpPr>
          <p:spPr>
            <a:xfrm>
              <a:off x="162652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F23F6E4-9FE5-4364-95BD-A2D069D2A1D9}"/>
                </a:ext>
              </a:extLst>
            </p:cNvPr>
            <p:cNvSpPr/>
            <p:nvPr/>
          </p:nvSpPr>
          <p:spPr>
            <a:xfrm>
              <a:off x="1895785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780CB06-0DB0-48FB-BF0F-56AC115D4866}"/>
                </a:ext>
              </a:extLst>
            </p:cNvPr>
            <p:cNvSpPr/>
            <p:nvPr/>
          </p:nvSpPr>
          <p:spPr>
            <a:xfrm>
              <a:off x="2165050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95AD854-21C9-4F52-BFE7-A01896A02DFE}"/>
                </a:ext>
              </a:extLst>
            </p:cNvPr>
            <p:cNvSpPr/>
            <p:nvPr/>
          </p:nvSpPr>
          <p:spPr>
            <a:xfrm>
              <a:off x="2434314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502BA39C-4B09-4117-979E-9582A96F3574}"/>
                </a:ext>
              </a:extLst>
            </p:cNvPr>
            <p:cNvSpPr/>
            <p:nvPr/>
          </p:nvSpPr>
          <p:spPr>
            <a:xfrm>
              <a:off x="2703579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82F0561-1E26-4EBC-8DBD-0EECD05E92DA}"/>
                </a:ext>
              </a:extLst>
            </p:cNvPr>
            <p:cNvSpPr/>
            <p:nvPr/>
          </p:nvSpPr>
          <p:spPr>
            <a:xfrm>
              <a:off x="2972843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67CDFB97-9144-4128-A715-7102605760FF}"/>
                </a:ext>
              </a:extLst>
            </p:cNvPr>
            <p:cNvSpPr/>
            <p:nvPr/>
          </p:nvSpPr>
          <p:spPr>
            <a:xfrm>
              <a:off x="3242107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B40977D2-302C-4078-AE23-9C4915D6E3F6}"/>
                </a:ext>
              </a:extLst>
            </p:cNvPr>
            <p:cNvSpPr/>
            <p:nvPr/>
          </p:nvSpPr>
          <p:spPr>
            <a:xfrm>
              <a:off x="3511372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1C29C44C-1B39-4643-8C8A-93D73D7B5FD9}"/>
                </a:ext>
              </a:extLst>
            </p:cNvPr>
            <p:cNvSpPr/>
            <p:nvPr/>
          </p:nvSpPr>
          <p:spPr>
            <a:xfrm>
              <a:off x="3780636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6A26F23F-4791-49B9-9FDE-5AEEAB5C484C}"/>
                </a:ext>
              </a:extLst>
            </p:cNvPr>
            <p:cNvSpPr/>
            <p:nvPr/>
          </p:nvSpPr>
          <p:spPr>
            <a:xfrm>
              <a:off x="4049901" y="305591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5DD63386-D8A3-46ED-B245-61972B603EAC}"/>
                </a:ext>
              </a:extLst>
            </p:cNvPr>
            <p:cNvSpPr/>
            <p:nvPr/>
          </p:nvSpPr>
          <p:spPr>
            <a:xfrm>
              <a:off x="162652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9FA9DC3-ED36-4DCC-984F-65FAD06CEB0C}"/>
                </a:ext>
              </a:extLst>
            </p:cNvPr>
            <p:cNvSpPr/>
            <p:nvPr/>
          </p:nvSpPr>
          <p:spPr>
            <a:xfrm>
              <a:off x="1895785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329CB72D-C40E-4FA0-8D83-24E3D634AC43}"/>
                </a:ext>
              </a:extLst>
            </p:cNvPr>
            <p:cNvSpPr/>
            <p:nvPr/>
          </p:nvSpPr>
          <p:spPr>
            <a:xfrm>
              <a:off x="2165050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F97A53C9-48AE-4B45-A34B-63C7821B8FB1}"/>
                </a:ext>
              </a:extLst>
            </p:cNvPr>
            <p:cNvSpPr/>
            <p:nvPr/>
          </p:nvSpPr>
          <p:spPr>
            <a:xfrm>
              <a:off x="2434314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9DDBA10F-ECB1-4F40-AFB6-9E87E560F333}"/>
                </a:ext>
              </a:extLst>
            </p:cNvPr>
            <p:cNvSpPr/>
            <p:nvPr/>
          </p:nvSpPr>
          <p:spPr>
            <a:xfrm>
              <a:off x="2703579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82D7578-A823-4273-9067-5854A6B7CA83}"/>
                </a:ext>
              </a:extLst>
            </p:cNvPr>
            <p:cNvSpPr/>
            <p:nvPr/>
          </p:nvSpPr>
          <p:spPr>
            <a:xfrm>
              <a:off x="2972843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4C523C21-7A64-4D79-88BE-19CF339BDCC7}"/>
                </a:ext>
              </a:extLst>
            </p:cNvPr>
            <p:cNvSpPr/>
            <p:nvPr/>
          </p:nvSpPr>
          <p:spPr>
            <a:xfrm>
              <a:off x="3242107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537F09C-405B-44C3-A785-83A6C63301DB}"/>
                </a:ext>
              </a:extLst>
            </p:cNvPr>
            <p:cNvSpPr/>
            <p:nvPr/>
          </p:nvSpPr>
          <p:spPr>
            <a:xfrm>
              <a:off x="3511372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21F7C4D-4A1B-44AE-9D5E-E634389203D3}"/>
                </a:ext>
              </a:extLst>
            </p:cNvPr>
            <p:cNvSpPr/>
            <p:nvPr/>
          </p:nvSpPr>
          <p:spPr>
            <a:xfrm>
              <a:off x="3780636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EEE2841B-CEB2-414F-8498-C36B15403541}"/>
                </a:ext>
              </a:extLst>
            </p:cNvPr>
            <p:cNvSpPr/>
            <p:nvPr/>
          </p:nvSpPr>
          <p:spPr>
            <a:xfrm>
              <a:off x="4049901" y="335178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A6EFACC2-0063-4ADE-901C-47AF2D468519}"/>
                </a:ext>
              </a:extLst>
            </p:cNvPr>
            <p:cNvSpPr/>
            <p:nvPr/>
          </p:nvSpPr>
          <p:spPr>
            <a:xfrm>
              <a:off x="162652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3E67AE0-D83E-4EDE-99C2-A35D1F14A33E}"/>
                </a:ext>
              </a:extLst>
            </p:cNvPr>
            <p:cNvSpPr/>
            <p:nvPr/>
          </p:nvSpPr>
          <p:spPr>
            <a:xfrm>
              <a:off x="1895785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64B6DF0-1C3D-4602-91BA-5080DF06DF5A}"/>
                </a:ext>
              </a:extLst>
            </p:cNvPr>
            <p:cNvSpPr/>
            <p:nvPr/>
          </p:nvSpPr>
          <p:spPr>
            <a:xfrm>
              <a:off x="2165050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DB028E1B-F0FD-4938-9739-F7C10EF7EAC4}"/>
                </a:ext>
              </a:extLst>
            </p:cNvPr>
            <p:cNvSpPr/>
            <p:nvPr/>
          </p:nvSpPr>
          <p:spPr>
            <a:xfrm>
              <a:off x="2434314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1F4B48E-0B70-45D4-B93C-281EFFB525B4}"/>
                </a:ext>
              </a:extLst>
            </p:cNvPr>
            <p:cNvSpPr/>
            <p:nvPr/>
          </p:nvSpPr>
          <p:spPr>
            <a:xfrm>
              <a:off x="2703579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C294DCA-11CA-4671-BD93-9603FD94B94C}"/>
                </a:ext>
              </a:extLst>
            </p:cNvPr>
            <p:cNvSpPr/>
            <p:nvPr/>
          </p:nvSpPr>
          <p:spPr>
            <a:xfrm>
              <a:off x="2972843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8ADE455-9B16-4D98-811B-5AAD2D5A2180}"/>
                </a:ext>
              </a:extLst>
            </p:cNvPr>
            <p:cNvSpPr/>
            <p:nvPr/>
          </p:nvSpPr>
          <p:spPr>
            <a:xfrm>
              <a:off x="3242107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34AD6E1-B585-495D-8E4D-17FC0748F368}"/>
                </a:ext>
              </a:extLst>
            </p:cNvPr>
            <p:cNvSpPr/>
            <p:nvPr/>
          </p:nvSpPr>
          <p:spPr>
            <a:xfrm>
              <a:off x="3511372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4C0F3E1A-EF0D-4CF7-B2EC-005B6A96BFD1}"/>
                </a:ext>
              </a:extLst>
            </p:cNvPr>
            <p:cNvSpPr/>
            <p:nvPr/>
          </p:nvSpPr>
          <p:spPr>
            <a:xfrm>
              <a:off x="3780636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2FF75E31-A1C0-445A-8B8A-94CC80169109}"/>
                </a:ext>
              </a:extLst>
            </p:cNvPr>
            <p:cNvSpPr/>
            <p:nvPr/>
          </p:nvSpPr>
          <p:spPr>
            <a:xfrm>
              <a:off x="4049901" y="364766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88E6A65F-E87D-4559-B61F-A793A5AF8B39}"/>
                </a:ext>
              </a:extLst>
            </p:cNvPr>
            <p:cNvSpPr/>
            <p:nvPr/>
          </p:nvSpPr>
          <p:spPr>
            <a:xfrm>
              <a:off x="162652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6D643E5-1AAA-431E-93EE-C858FA340DBC}"/>
                </a:ext>
              </a:extLst>
            </p:cNvPr>
            <p:cNvSpPr/>
            <p:nvPr/>
          </p:nvSpPr>
          <p:spPr>
            <a:xfrm>
              <a:off x="1895785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62BEE15-11B5-4D8F-9BD8-E11F107F76CE}"/>
                </a:ext>
              </a:extLst>
            </p:cNvPr>
            <p:cNvSpPr/>
            <p:nvPr/>
          </p:nvSpPr>
          <p:spPr>
            <a:xfrm>
              <a:off x="2165050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631E7FAC-47E8-4582-B012-32982BD1ACC0}"/>
                </a:ext>
              </a:extLst>
            </p:cNvPr>
            <p:cNvSpPr/>
            <p:nvPr/>
          </p:nvSpPr>
          <p:spPr>
            <a:xfrm>
              <a:off x="2434314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81CD6380-402C-46B3-B9F7-65710A7903DA}"/>
                </a:ext>
              </a:extLst>
            </p:cNvPr>
            <p:cNvSpPr/>
            <p:nvPr/>
          </p:nvSpPr>
          <p:spPr>
            <a:xfrm>
              <a:off x="2703579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AB8CBA57-5743-49D3-A85A-E4A4C1B153E4}"/>
                </a:ext>
              </a:extLst>
            </p:cNvPr>
            <p:cNvSpPr/>
            <p:nvPr/>
          </p:nvSpPr>
          <p:spPr>
            <a:xfrm>
              <a:off x="2972843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8D6081E0-7DA6-4811-AA23-CBED2809AE20}"/>
                </a:ext>
              </a:extLst>
            </p:cNvPr>
            <p:cNvSpPr/>
            <p:nvPr/>
          </p:nvSpPr>
          <p:spPr>
            <a:xfrm>
              <a:off x="3242107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F9D4EB13-C564-4382-938F-7CFF4BD843F3}"/>
                </a:ext>
              </a:extLst>
            </p:cNvPr>
            <p:cNvSpPr/>
            <p:nvPr/>
          </p:nvSpPr>
          <p:spPr>
            <a:xfrm>
              <a:off x="3511372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9936AF21-39CA-4079-8009-D2885E08B62D}"/>
                </a:ext>
              </a:extLst>
            </p:cNvPr>
            <p:cNvSpPr/>
            <p:nvPr/>
          </p:nvSpPr>
          <p:spPr>
            <a:xfrm>
              <a:off x="3780636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FA75EC85-6FCC-412E-AF10-217C28673D09}"/>
                </a:ext>
              </a:extLst>
            </p:cNvPr>
            <p:cNvSpPr/>
            <p:nvPr/>
          </p:nvSpPr>
          <p:spPr>
            <a:xfrm>
              <a:off x="4049901" y="3943534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96E4C067-622F-421B-900D-0358D7A7AE53}"/>
                </a:ext>
              </a:extLst>
            </p:cNvPr>
            <p:cNvSpPr/>
            <p:nvPr/>
          </p:nvSpPr>
          <p:spPr>
            <a:xfrm>
              <a:off x="162652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C5513E49-9227-4A70-B82E-3D770DD82D37}"/>
                </a:ext>
              </a:extLst>
            </p:cNvPr>
            <p:cNvSpPr/>
            <p:nvPr/>
          </p:nvSpPr>
          <p:spPr>
            <a:xfrm>
              <a:off x="1895785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838B1BA8-C698-46F1-B5A4-4B9560D162CB}"/>
                </a:ext>
              </a:extLst>
            </p:cNvPr>
            <p:cNvSpPr/>
            <p:nvPr/>
          </p:nvSpPr>
          <p:spPr>
            <a:xfrm>
              <a:off x="2165050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C1FD650-CEFE-41C0-AFFF-2967AE6B7D47}"/>
                </a:ext>
              </a:extLst>
            </p:cNvPr>
            <p:cNvSpPr/>
            <p:nvPr/>
          </p:nvSpPr>
          <p:spPr>
            <a:xfrm>
              <a:off x="2434314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4CE24854-6C61-46FA-8005-68C7C40D2B76}"/>
                </a:ext>
              </a:extLst>
            </p:cNvPr>
            <p:cNvSpPr/>
            <p:nvPr/>
          </p:nvSpPr>
          <p:spPr>
            <a:xfrm>
              <a:off x="2703579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85CC046-6001-4D60-8185-1C0888E5AB16}"/>
                </a:ext>
              </a:extLst>
            </p:cNvPr>
            <p:cNvSpPr/>
            <p:nvPr/>
          </p:nvSpPr>
          <p:spPr>
            <a:xfrm>
              <a:off x="2972843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ABC2CFBB-7A42-48A6-9A1F-6D6BA4F6D755}"/>
                </a:ext>
              </a:extLst>
            </p:cNvPr>
            <p:cNvSpPr/>
            <p:nvPr/>
          </p:nvSpPr>
          <p:spPr>
            <a:xfrm>
              <a:off x="3242107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B44B56E6-5ACD-4917-AD64-919940A4DD86}"/>
                </a:ext>
              </a:extLst>
            </p:cNvPr>
            <p:cNvSpPr/>
            <p:nvPr/>
          </p:nvSpPr>
          <p:spPr>
            <a:xfrm>
              <a:off x="3511372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501192F5-488F-4A3E-87F1-C63FDC121C46}"/>
                </a:ext>
              </a:extLst>
            </p:cNvPr>
            <p:cNvSpPr/>
            <p:nvPr/>
          </p:nvSpPr>
          <p:spPr>
            <a:xfrm>
              <a:off x="3780636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69874E35-E273-4830-8469-19A1248F27BB}"/>
                </a:ext>
              </a:extLst>
            </p:cNvPr>
            <p:cNvSpPr/>
            <p:nvPr/>
          </p:nvSpPr>
          <p:spPr>
            <a:xfrm>
              <a:off x="4049901" y="4239407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18AAFFD9-8FD2-46BC-A7F8-83546E02CE0F}"/>
                </a:ext>
              </a:extLst>
            </p:cNvPr>
            <p:cNvSpPr/>
            <p:nvPr/>
          </p:nvSpPr>
          <p:spPr>
            <a:xfrm>
              <a:off x="162652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DFF58146-82C6-468F-89DD-F5E6260B7AA6}"/>
                </a:ext>
              </a:extLst>
            </p:cNvPr>
            <p:cNvSpPr/>
            <p:nvPr/>
          </p:nvSpPr>
          <p:spPr>
            <a:xfrm>
              <a:off x="1895785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583E63A-5A1E-457D-941F-DE3230C00002}"/>
                </a:ext>
              </a:extLst>
            </p:cNvPr>
            <p:cNvSpPr/>
            <p:nvPr/>
          </p:nvSpPr>
          <p:spPr>
            <a:xfrm>
              <a:off x="2165050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683E0205-7806-4AC5-A7F2-54511452B0E5}"/>
                </a:ext>
              </a:extLst>
            </p:cNvPr>
            <p:cNvSpPr/>
            <p:nvPr/>
          </p:nvSpPr>
          <p:spPr>
            <a:xfrm>
              <a:off x="2434314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5EB5B0D7-19E0-4D02-A153-44F9306F9108}"/>
                </a:ext>
              </a:extLst>
            </p:cNvPr>
            <p:cNvSpPr/>
            <p:nvPr/>
          </p:nvSpPr>
          <p:spPr>
            <a:xfrm>
              <a:off x="2703579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8353DED0-C058-451B-BC91-42114FDE9663}"/>
                </a:ext>
              </a:extLst>
            </p:cNvPr>
            <p:cNvSpPr/>
            <p:nvPr/>
          </p:nvSpPr>
          <p:spPr>
            <a:xfrm>
              <a:off x="2972843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4F88423D-3F4D-40F9-90B7-A1CAB31B11F9}"/>
                </a:ext>
              </a:extLst>
            </p:cNvPr>
            <p:cNvSpPr/>
            <p:nvPr/>
          </p:nvSpPr>
          <p:spPr>
            <a:xfrm>
              <a:off x="3242107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B57FC64E-2965-415C-BFC8-3D3FD59AA661}"/>
                </a:ext>
              </a:extLst>
            </p:cNvPr>
            <p:cNvSpPr/>
            <p:nvPr/>
          </p:nvSpPr>
          <p:spPr>
            <a:xfrm>
              <a:off x="3511372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8BAAD4C-FB22-4D11-9435-5FAEED137233}"/>
                </a:ext>
              </a:extLst>
            </p:cNvPr>
            <p:cNvSpPr/>
            <p:nvPr/>
          </p:nvSpPr>
          <p:spPr>
            <a:xfrm>
              <a:off x="3780636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042D0363-51A8-4544-9272-D2E00A2AA742}"/>
                </a:ext>
              </a:extLst>
            </p:cNvPr>
            <p:cNvSpPr/>
            <p:nvPr/>
          </p:nvSpPr>
          <p:spPr>
            <a:xfrm>
              <a:off x="4049901" y="4535280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1F3EFA50-D16C-4354-A08D-6C0A770297D8}"/>
                </a:ext>
              </a:extLst>
            </p:cNvPr>
            <p:cNvSpPr/>
            <p:nvPr/>
          </p:nvSpPr>
          <p:spPr>
            <a:xfrm>
              <a:off x="162652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7DEAF75A-DE5F-456E-90B3-46E3E1263F39}"/>
                </a:ext>
              </a:extLst>
            </p:cNvPr>
            <p:cNvSpPr/>
            <p:nvPr/>
          </p:nvSpPr>
          <p:spPr>
            <a:xfrm>
              <a:off x="1895785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608F465C-4B85-4538-9BC2-1447E2A1A4EF}"/>
                </a:ext>
              </a:extLst>
            </p:cNvPr>
            <p:cNvSpPr/>
            <p:nvPr/>
          </p:nvSpPr>
          <p:spPr>
            <a:xfrm>
              <a:off x="2165050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F18386B5-5F2D-4261-AB67-0D74132A63EF}"/>
                </a:ext>
              </a:extLst>
            </p:cNvPr>
            <p:cNvSpPr/>
            <p:nvPr/>
          </p:nvSpPr>
          <p:spPr>
            <a:xfrm>
              <a:off x="2434314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93CB2FA5-2FB0-4211-AE7E-0ADDFAE9517E}"/>
                </a:ext>
              </a:extLst>
            </p:cNvPr>
            <p:cNvSpPr/>
            <p:nvPr/>
          </p:nvSpPr>
          <p:spPr>
            <a:xfrm>
              <a:off x="2703579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A2FE89F-44E6-468D-BDD0-E164C67D6223}"/>
                </a:ext>
              </a:extLst>
            </p:cNvPr>
            <p:cNvSpPr/>
            <p:nvPr/>
          </p:nvSpPr>
          <p:spPr>
            <a:xfrm>
              <a:off x="2972843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9A86A22-815C-4893-910F-B295A8EAF069}"/>
                </a:ext>
              </a:extLst>
            </p:cNvPr>
            <p:cNvSpPr/>
            <p:nvPr/>
          </p:nvSpPr>
          <p:spPr>
            <a:xfrm>
              <a:off x="3242107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9146F864-BC02-4C77-868F-87E65E220924}"/>
                </a:ext>
              </a:extLst>
            </p:cNvPr>
            <p:cNvSpPr/>
            <p:nvPr/>
          </p:nvSpPr>
          <p:spPr>
            <a:xfrm>
              <a:off x="3511372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7865E4F3-7F3D-42D1-8D8B-EBCB2118E9AD}"/>
                </a:ext>
              </a:extLst>
            </p:cNvPr>
            <p:cNvSpPr/>
            <p:nvPr/>
          </p:nvSpPr>
          <p:spPr>
            <a:xfrm>
              <a:off x="4049901" y="4831153"/>
              <a:ext cx="216810" cy="2168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0DE90A8-0EE8-4DB4-8120-EA26971DA880}"/>
                </a:ext>
              </a:extLst>
            </p:cNvPr>
            <p:cNvSpPr txBox="1"/>
            <p:nvPr/>
          </p:nvSpPr>
          <p:spPr>
            <a:xfrm>
              <a:off x="2529675" y="572133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3D3D3D"/>
                  </a:solidFill>
                  <a:latin typeface="+mj-ea"/>
                  <a:ea typeface="+mj-ea"/>
                </a:rPr>
                <a:t>87%</a:t>
              </a:r>
              <a:endParaRPr lang="ko-KR" altLang="en-US" sz="2400" b="1" dirty="0">
                <a:solidFill>
                  <a:srgbClr val="3D3D3D"/>
                </a:solidFill>
                <a:latin typeface="+mj-ea"/>
                <a:ea typeface="+mj-ea"/>
              </a:endParaRPr>
            </a:p>
          </p:txBody>
        </p: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A5403E5D-4E96-4F3E-A15A-5DC064183FB9}"/>
                </a:ext>
              </a:extLst>
            </p:cNvPr>
            <p:cNvCxnSpPr/>
            <p:nvPr/>
          </p:nvCxnSpPr>
          <p:spPr>
            <a:xfrm>
              <a:off x="2667216" y="5492809"/>
              <a:ext cx="55880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B242529-BAE4-40C0-A4E8-F7ECB7CBD3FA}"/>
                </a:ext>
              </a:extLst>
            </p:cNvPr>
            <p:cNvSpPr/>
            <p:nvPr/>
          </p:nvSpPr>
          <p:spPr>
            <a:xfrm>
              <a:off x="582052" y="1670666"/>
              <a:ext cx="4796234" cy="48013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F9D0679E-3B64-4721-A46B-8FC56A311EB5}"/>
                </a:ext>
              </a:extLst>
            </p:cNvPr>
            <p:cNvSpPr/>
            <p:nvPr/>
          </p:nvSpPr>
          <p:spPr>
            <a:xfrm>
              <a:off x="574725" y="1670666"/>
              <a:ext cx="4803561" cy="4216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7722DE-BE1C-414D-B024-DC5EB7F97EED}"/>
                </a:ext>
              </a:extLst>
            </p:cNvPr>
            <p:cNvSpPr txBox="1"/>
            <p:nvPr/>
          </p:nvSpPr>
          <p:spPr>
            <a:xfrm>
              <a:off x="1088196" y="1691925"/>
              <a:ext cx="3452592" cy="4094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chemeClr val="bg1"/>
                  </a:solidFill>
                </a:rPr>
                <a:t>여행예보</a:t>
              </a:r>
              <a:r>
                <a:rPr lang="en-US" altLang="ko-KR" sz="3200" b="1" dirty="0">
                  <a:solidFill>
                    <a:schemeClr val="bg1"/>
                  </a:solidFill>
                </a:rPr>
                <a:t>: </a:t>
              </a:r>
              <a:r>
                <a:rPr lang="ko-KR" altLang="en-US" sz="3200" b="1" dirty="0" err="1">
                  <a:solidFill>
                    <a:schemeClr val="bg1"/>
                  </a:solidFill>
                </a:rPr>
                <a:t>무중력지대양천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E6AAB93-31AA-4B39-8CB6-AF811CA74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24" y="647488"/>
            <a:ext cx="6750844" cy="62536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76A325-B809-4C02-8751-DC5BD3471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191" y="646433"/>
            <a:ext cx="5336705" cy="62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7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15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8C66C8"/>
      </a:accent1>
      <a:accent2>
        <a:srgbClr val="F7A2E1"/>
      </a:accent2>
      <a:accent3>
        <a:srgbClr val="B85CEF"/>
      </a:accent3>
      <a:accent4>
        <a:srgbClr val="6F16B5"/>
      </a:accent4>
      <a:accent5>
        <a:srgbClr val="96008C"/>
      </a:accent5>
      <a:accent6>
        <a:srgbClr val="3949A0"/>
      </a:accent6>
      <a:hlink>
        <a:srgbClr val="3F3F3F"/>
      </a:hlink>
      <a:folHlink>
        <a:srgbClr val="3F3F3F"/>
      </a:folHlink>
    </a:clrScheme>
    <a:fontScheme name="200615">
      <a:majorFont>
        <a:latin typeface="Arial Nova"/>
        <a:ea typeface="나눔스퀘어 Extra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1059</Words>
  <Application>Microsoft Office PowerPoint</Application>
  <PresentationFormat>와이드스크린</PresentationFormat>
  <Paragraphs>219</Paragraphs>
  <Slides>30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</vt:lpstr>
      <vt:lpstr>나눔스퀘어 ExtraBold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권 혁란</cp:lastModifiedBy>
  <cp:revision>77</cp:revision>
  <dcterms:created xsi:type="dcterms:W3CDTF">2020-06-08T02:16:33Z</dcterms:created>
  <dcterms:modified xsi:type="dcterms:W3CDTF">2021-06-27T11:42:18Z</dcterms:modified>
</cp:coreProperties>
</file>